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7"/>
  </p:notesMasterIdLst>
  <p:sldIdLst>
    <p:sldId id="256" r:id="rId2"/>
    <p:sldId id="320" r:id="rId3"/>
    <p:sldId id="341" r:id="rId4"/>
    <p:sldId id="347" r:id="rId5"/>
    <p:sldId id="330" r:id="rId6"/>
    <p:sldId id="331" r:id="rId7"/>
    <p:sldId id="332" r:id="rId8"/>
    <p:sldId id="333" r:id="rId9"/>
    <p:sldId id="336" r:id="rId10"/>
    <p:sldId id="269" r:id="rId11"/>
    <p:sldId id="309" r:id="rId12"/>
    <p:sldId id="342" r:id="rId13"/>
    <p:sldId id="350" r:id="rId14"/>
    <p:sldId id="348" r:id="rId15"/>
    <p:sldId id="289" r:id="rId16"/>
  </p:sldIdLst>
  <p:sldSz cx="9180513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99FFCC"/>
    <a:srgbClr val="FFFF66"/>
    <a:srgbClr val="FFFF99"/>
    <a:srgbClr val="0066FF"/>
    <a:srgbClr val="71FF71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05" autoAdjust="0"/>
    <p:restoredTop sz="94645" autoAdjust="0"/>
  </p:normalViewPr>
  <p:slideViewPr>
    <p:cSldViewPr>
      <p:cViewPr>
        <p:scale>
          <a:sx n="90" d="100"/>
          <a:sy n="90" d="100"/>
        </p:scale>
        <p:origin x="-744" y="-168"/>
      </p:cViewPr>
      <p:guideLst>
        <p:guide orient="horz" pos="2160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1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2222.xlsx"/><Relationship Id="rId1" Type="http://schemas.openxmlformats.org/officeDocument/2006/relationships/image" Target="../media/image18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 поступления доходов в бюджет Васильевского сельского поселения в 2018-2020 годах</a:t>
            </a:r>
          </a:p>
        </c:rich>
      </c:tx>
      <c:layout>
        <c:manualLayout>
          <c:xMode val="edge"/>
          <c:yMode val="edge"/>
          <c:x val="0.17988757026858213"/>
          <c:y val="1.9230707515272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201340697497134"/>
          <c:y val="0.18560350261894118"/>
          <c:w val="0.46162801792186969"/>
          <c:h val="0.675480769230769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9513375006762507"/>
                  <c:y val="-1.0549118041467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433513502879597"/>
                  <c:y val="-2.1093651503169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804005370659088E-2"/>
                  <c:y val="-9.2404497472750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2040,3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Доходы, всего</c:v>
                </c:pt>
                <c:pt idx="1">
                  <c:v>Безвозмездные поступления</c:v>
                </c:pt>
                <c:pt idx="2">
                  <c:v>Налоговые и неналоговые доходы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 formatCode="General">
                  <c:v>10825.7</c:v>
                </c:pt>
                <c:pt idx="1">
                  <c:v>8785.4</c:v>
                </c:pt>
                <c:pt idx="2" formatCode="General">
                  <c:v>2040.3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9926869573426526E-2"/>
                  <c:y val="-1.301797926711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626377167045705E-2"/>
                  <c:y val="-1.3819343973085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2036239953255647E-2"/>
                  <c:y val="-1.462047945006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Доходы, всего</c:v>
                </c:pt>
                <c:pt idx="1">
                  <c:v>Безвозмездные поступления</c:v>
                </c:pt>
                <c:pt idx="2">
                  <c:v>Налоговые и неналоговые доходы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 formatCode="General">
                  <c:v>10108.6</c:v>
                </c:pt>
                <c:pt idx="1">
                  <c:v>8351.5</c:v>
                </c:pt>
                <c:pt idx="2" formatCode="General">
                  <c:v>1757.1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639424"/>
        <c:axId val="135640960"/>
      </c:barChart>
      <c:catAx>
        <c:axId val="135639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35640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64096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0.56859752081551607"/>
              <c:y val="0.927884537308653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35639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719464842175629E-2"/>
          <c:y val="0.92788453730865339"/>
          <c:w val="0.23381191467182455"/>
          <c:h val="7.211557026859090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30" b="1" i="0" u="none" strike="noStrike" baseline="0">
                <a:solidFill>
                  <a:srgbClr val="FFFF99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Основные характеристики налоговых и неналоговых доходов бюджета Васильевского сельского поселения за </a:t>
            </a: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1652173913043477"/>
          <c:y val="0"/>
        </c:manualLayout>
      </c:layout>
      <c:overlay val="0"/>
      <c:spPr>
        <a:noFill/>
        <a:ln w="30708">
          <a:noFill/>
        </a:ln>
      </c:spPr>
    </c:title>
    <c:autoTitleDeleted val="0"/>
    <c:view3D>
      <c:rotX val="15"/>
      <c:hPercent val="7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2838425266629212E-2"/>
          <c:y val="0.16239897133214432"/>
          <c:w val="0.64173913043478259"/>
          <c:h val="0.67885117493472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неналогвые доходы</c:v>
                </c:pt>
              </c:strCache>
            </c:strRef>
          </c:tx>
          <c:spPr>
            <a:solidFill>
              <a:schemeClr val="accent2"/>
            </a:solidFill>
            <a:ln w="15354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635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3.5740002448558954E-2"/>
                  <c:y val="-7.192622673420516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00184999560834E-3"/>
                  <c:y val="-9.020298913629394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496894186811125E-2"/>
                  <c:y val="-5.364946433211639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708">
                <a:noFill/>
              </a:ln>
            </c:spPr>
            <c:txPr>
              <a:bodyPr/>
              <a:lstStyle/>
              <a:p>
                <a:pPr>
                  <a:defRPr sz="106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Факт 2017 года</c:v>
                </c:pt>
                <c:pt idx="1">
                  <c:v>Факт 2018 года</c:v>
                </c:pt>
                <c:pt idx="2">
                  <c:v>План на 2018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2040.3</c:v>
                </c:pt>
                <c:pt idx="1">
                  <c:v>1757.1</c:v>
                </c:pt>
                <c:pt idx="2">
                  <c:v>1773.5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gapDepth val="12"/>
        <c:shape val="box"/>
        <c:axId val="123397248"/>
        <c:axId val="123508608"/>
        <c:axId val="0"/>
      </c:bar3DChart>
      <c:catAx>
        <c:axId val="12339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6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35086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350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38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6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3397248"/>
        <c:crosses val="autoZero"/>
        <c:crossBetween val="between"/>
        <c:minorUnit val="17.515599999999999"/>
      </c:valAx>
      <c:spPr>
        <a:noFill/>
        <a:ln w="2539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12" b="1" i="0" u="none" strike="noStrike" baseline="0">
                <a:solidFill>
                  <a:srgbClr val="99CC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739130434782607"/>
          <c:y val="0.54830288149465189"/>
          <c:w val="0.25739130434782609"/>
          <c:h val="0.17232365309175068"/>
        </c:manualLayout>
      </c:layout>
      <c:overlay val="0"/>
      <c:spPr>
        <a:solidFill>
          <a:srgbClr val="3366FF"/>
        </a:solidFill>
        <a:ln w="3839">
          <a:solidFill>
            <a:srgbClr val="000000"/>
          </a:solidFill>
          <a:prstDash val="solid"/>
        </a:ln>
      </c:spPr>
      <c:txPr>
        <a:bodyPr/>
        <a:lstStyle/>
        <a:p>
          <a:pPr>
            <a:defRPr sz="973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tile tx="0" ty="0" sx="100000" sy="100000" flip="none" algn="tl"/>
    </a:blipFill>
    <a:ln>
      <a:noFill/>
    </a:ln>
  </c:spPr>
  <c:txPr>
    <a:bodyPr/>
    <a:lstStyle/>
    <a:p>
      <a:pPr>
        <a:defRPr sz="199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74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dirty="0"/>
              <a:t>Структура безвозмездных поступлений бюджета </a:t>
            </a:r>
            <a:r>
              <a:rPr lang="ru-RU" dirty="0" smtClean="0"/>
              <a:t>Васильевского </a:t>
            </a:r>
            <a:r>
              <a:rPr lang="ru-RU" dirty="0"/>
              <a:t>сельского поселения в </a:t>
            </a:r>
            <a:r>
              <a:rPr lang="ru-RU" dirty="0" smtClean="0"/>
              <a:t>2018-2020</a:t>
            </a:r>
            <a:r>
              <a:rPr lang="ru-RU" baseline="0" dirty="0" smtClean="0"/>
              <a:t> </a:t>
            </a:r>
            <a:r>
              <a:rPr lang="ru-RU" dirty="0" smtClean="0"/>
              <a:t>годах</a:t>
            </a:r>
            <a:r>
              <a:rPr lang="ru-RU" dirty="0"/>
              <a:t>, тыс. рублей</a:t>
            </a:r>
          </a:p>
        </c:rich>
      </c:tx>
      <c:layout>
        <c:manualLayout>
          <c:xMode val="edge"/>
          <c:yMode val="edge"/>
          <c:x val="0.12517972290500726"/>
          <c:y val="2.0050067998925877E-2"/>
        </c:manualLayout>
      </c:layout>
      <c:overlay val="0"/>
      <c:spPr>
        <a:noFill/>
        <a:ln w="18952">
          <a:noFill/>
        </a:ln>
      </c:spPr>
    </c:title>
    <c:autoTitleDeleted val="0"/>
    <c:view3D>
      <c:rotX val="16"/>
      <c:hPercent val="64"/>
      <c:rotY val="1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4388489208633094E-2"/>
          <c:y val="0.16290726817042606"/>
          <c:w val="0.72517985611510793"/>
          <c:h val="0.7418546365914786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pattFill prst="sphere">
              <a:fgClr>
                <a:srgbClr xmlns:mc="http://schemas.openxmlformats.org/markup-compatibility/2006" xmlns:a14="http://schemas.microsoft.com/office/drawing/2010/main" val="000000" mc:Ignorable="a14" a14:legacySpreadsheetColorIndex="8"/>
              </a:fgClr>
              <a:bgClr>
                <a:srgbClr xmlns:mc="http://schemas.openxmlformats.org/markup-compatibility/2006" xmlns:a14="http://schemas.microsoft.com/office/drawing/2010/main" val="00FFFF" mc:Ignorable="a14" a14:legacySpreadsheetColorIndex="15"/>
              </a:bgClr>
            </a:pattFill>
            <a:ln w="947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8590559090433351E-2"/>
                  <c:y val="1.5740777828056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784412829518524"/>
                  <c:y val="-1.089168824988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209954648601706E-2"/>
                  <c:y val="0.23045632917494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8952">
                <a:noFill/>
              </a:ln>
            </c:spPr>
            <c:txPr>
              <a:bodyPr/>
              <a:lstStyle/>
              <a:p>
                <a:pPr>
                  <a:defRPr sz="72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6708.8</c:v>
                </c:pt>
                <c:pt idx="1">
                  <c:v>6958.9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pattFill prst="pct75">
              <a:fgClr>
                <a:schemeClr val="accent1">
                  <a:lumMod val="60000"/>
                  <a:lumOff val="40000"/>
                </a:schemeClr>
              </a:fgClr>
              <a:bgClr>
                <a:srgbClr xmlns:mc="http://schemas.openxmlformats.org/markup-compatibility/2006" xmlns:a14="http://schemas.microsoft.com/office/drawing/2010/main" val="FFFF99" mc:Ignorable="a14" a14:legacySpreadsheetColorIndex="43"/>
              </a:bgClr>
            </a:pattFill>
            <a:ln w="947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3815741032658274E-2"/>
                  <c:y val="5.0141704212824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638908817154901E-2"/>
                  <c:y val="5.868793133885217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89340788601174E-2"/>
                  <c:y val="0.25170156825690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99"/>
              </a:solidFill>
              <a:ln w="18952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261.3</c:v>
                </c:pt>
                <c:pt idx="1">
                  <c:v>405.6</c:v>
                </c:pt>
              </c:numCache>
            </c:numRef>
          </c:val>
        </c:ser>
        <c:ser>
          <c:idx val="1"/>
          <c:order val="2"/>
          <c:tx>
            <c:strRef>
              <c:f>Sheet1!$A$5</c:f>
              <c:strCache>
                <c:ptCount val="1"/>
                <c:pt idx="0">
                  <c:v>Прочие межбюджетные трансферты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852</c:v>
                </c:pt>
                <c:pt idx="1">
                  <c:v>809.2</c:v>
                </c:pt>
              </c:numCache>
            </c:numRef>
          </c:val>
        </c:ser>
        <c:ser>
          <c:idx val="3"/>
          <c:order val="3"/>
          <c:tx>
            <c:v>Субвенции</c:v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(Sheet1!$B$3;Sheet1!$C$3)</c:f>
              <c:numCache>
                <c:formatCode>General</c:formatCode>
                <c:ptCount val="2"/>
                <c:pt idx="0">
                  <c:v>1233.2</c:v>
                </c:pt>
                <c:pt idx="1">
                  <c:v>177.8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gapDepth val="0"/>
        <c:shape val="cylinder"/>
        <c:axId val="159060352"/>
        <c:axId val="159061888"/>
        <c:axId val="0"/>
      </c:bar3DChart>
      <c:catAx>
        <c:axId val="15906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3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9061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9061888"/>
        <c:scaling>
          <c:orientation val="minMax"/>
          <c:min val="0"/>
        </c:scaling>
        <c:delete val="1"/>
        <c:axPos val="l"/>
        <c:majorGridlines>
          <c:spPr>
            <a:ln w="2369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crossAx val="159060352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85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850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80576192681798"/>
          <c:y val="0.43236948905615874"/>
          <c:w val="0.2608209356183418"/>
          <c:h val="0.38642859620521003"/>
        </c:manualLayout>
      </c:layout>
      <c:overlay val="0"/>
      <c:spPr>
        <a:noFill/>
        <a:ln w="2369">
          <a:solidFill>
            <a:schemeClr val="accent1"/>
          </a:solidFill>
          <a:prstDash val="solid"/>
        </a:ln>
      </c:spPr>
      <c:txPr>
        <a:bodyPr/>
        <a:lstStyle/>
        <a:p>
          <a:pPr>
            <a:defRPr sz="850" b="1" i="0" u="none" strike="noStrike" baseline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FFFFFF" mc:Ignorable="a14" a14:legacySpreadsheetColorIndex="9"/>
        </a:gs>
        <a:gs pos="100000">
          <a:srgbClr xmlns:mc="http://schemas.openxmlformats.org/markup-compatibility/2006" xmlns:a14="http://schemas.microsoft.com/office/drawing/2010/main" val="FFFF99" mc:Ignorable="a14" a14:legacySpreadsheetColorIndex="43"/>
        </a:gs>
      </a:gsLst>
      <a:lin ang="5400000" scaled="1"/>
    </a:gradFill>
    <a:ln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4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/>
              <a:t>Функциональная структура расходов бюджета </a:t>
            </a:r>
            <a:r>
              <a:rPr lang="ru-RU" dirty="0" smtClean="0"/>
              <a:t>Васильевского</a:t>
            </a:r>
            <a:r>
              <a:rPr lang="ru-RU" dirty="0"/>
              <a:t>
 сельского поселения за </a:t>
            </a:r>
            <a:r>
              <a:rPr lang="ru-RU" dirty="0" smtClean="0"/>
              <a:t>2018год</a:t>
            </a:r>
            <a:r>
              <a:rPr lang="ru-RU" dirty="0"/>
              <a:t>, %</a:t>
            </a:r>
          </a:p>
        </c:rich>
      </c:tx>
      <c:layout>
        <c:manualLayout>
          <c:xMode val="edge"/>
          <c:yMode val="edge"/>
          <c:x val="5.9870555286734413E-2"/>
          <c:y val="2.1582842685204891E-2"/>
        </c:manualLayout>
      </c:layout>
      <c:overlay val="0"/>
      <c:spPr>
        <a:noFill/>
        <a:ln w="34838">
          <a:noFill/>
        </a:ln>
      </c:spPr>
    </c:title>
    <c:autoTitleDeleted val="0"/>
    <c:view3D>
      <c:rotX val="25"/>
      <c:hPercent val="5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064724919093851"/>
          <c:y val="0.29856115107913667"/>
          <c:w val="0.3446601941747573"/>
          <c:h val="0.37410071942446044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explosion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98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35%</a:t>
                    </a:r>
                    <a:endParaRPr lang="ru-RU" dirty="0"/>
                  </a:p>
                </c:rich>
              </c:tx>
              <c:spPr>
                <a:noFill/>
                <a:ln w="34838">
                  <a:noFill/>
                </a:ln>
              </c:spPr>
              <c:dLblPos val="outEnd"/>
              <c:showLegendKey val="1"/>
              <c:showVal val="1"/>
              <c:showCatName val="1"/>
              <c:showSerName val="1"/>
              <c:showPercent val="1"/>
              <c:showBubbleSize val="0"/>
            </c:dLbl>
            <c:dLbl>
              <c:idx val="1"/>
              <c:layout>
                <c:manualLayout>
                  <c:x val="2.6007178961108924E-2"/>
                  <c:y val="6.0640741845655287E-2"/>
                </c:manualLayout>
              </c:layout>
              <c:tx>
                <c:rich>
                  <a:bodyPr/>
                  <a:lstStyle/>
                  <a:p>
                    <a:pPr>
                      <a:defRPr sz="1098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2%</a:t>
                    </a:r>
                    <a:endParaRPr lang="ru-RU" dirty="0"/>
                  </a:p>
                </c:rich>
              </c:tx>
              <c:spPr>
                <a:noFill/>
                <a:ln w="34838">
                  <a:noFill/>
                </a:ln>
              </c:spPr>
              <c:dLblPos val="bestFit"/>
              <c:showLegendKey val="1"/>
              <c:showVal val="0"/>
              <c:showCatName val="1"/>
              <c:showSerName val="1"/>
              <c:showPercent val="1"/>
              <c:showBubbleSize val="0"/>
            </c:dLbl>
            <c:dLbl>
              <c:idx val="2"/>
              <c:layout>
                <c:manualLayout>
                  <c:x val="-3.7428130886379592E-2"/>
                  <c:y val="8.3370984590191724E-2"/>
                </c:manualLayout>
              </c:layout>
              <c:tx>
                <c:rich>
                  <a:bodyPr/>
                  <a:lstStyle/>
                  <a:p>
                    <a:pPr>
                      <a:defRPr sz="1098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6%</a:t>
                    </a:r>
                    <a:endParaRPr lang="ru-RU" dirty="0"/>
                  </a:p>
                </c:rich>
              </c:tx>
              <c:spPr>
                <a:noFill/>
                <a:ln w="34838">
                  <a:noFill/>
                </a:ln>
              </c:spPr>
              <c:dLblPos val="bestFit"/>
              <c:showLegendKey val="1"/>
              <c:showVal val="0"/>
              <c:showCatName val="1"/>
              <c:showSerName val="1"/>
              <c:showPercent val="1"/>
              <c:showBubbleSize val="0"/>
            </c:dLbl>
            <c:dLbl>
              <c:idx val="3"/>
              <c:layout>
                <c:manualLayout>
                  <c:x val="4.3355058788539539E-3"/>
                  <c:y val="0.1085118761960624"/>
                </c:manualLayout>
              </c:layout>
              <c:tx>
                <c:rich>
                  <a:bodyPr/>
                  <a:lstStyle/>
                  <a:p>
                    <a:pPr>
                      <a:defRPr sz="1098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17%</a:t>
                    </a:r>
                    <a:endParaRPr lang="ru-RU" dirty="0"/>
                  </a:p>
                </c:rich>
              </c:tx>
              <c:spPr>
                <a:noFill/>
                <a:ln w="34838">
                  <a:noFill/>
                </a:ln>
              </c:spPr>
              <c:dLblPos val="bestFit"/>
              <c:showLegendKey val="1"/>
              <c:showVal val="0"/>
              <c:showCatName val="1"/>
              <c:showSerName val="1"/>
              <c:showPercent val="1"/>
              <c:showBubbleSize val="0"/>
            </c:dLbl>
            <c:dLbl>
              <c:idx val="4"/>
              <c:layout>
                <c:manualLayout>
                  <c:x val="-2.4094252131287637E-2"/>
                  <c:y val="4.0326652454897534E-2"/>
                </c:manualLayout>
              </c:layout>
              <c:tx>
                <c:rich>
                  <a:bodyPr/>
                  <a:lstStyle/>
                  <a:p>
                    <a:pPr>
                      <a:defRPr sz="1098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37%</a:t>
                    </a:r>
                    <a:endParaRPr lang="ru-RU" dirty="0"/>
                  </a:p>
                </c:rich>
              </c:tx>
              <c:spPr>
                <a:noFill/>
                <a:ln w="34838">
                  <a:noFill/>
                </a:ln>
              </c:spPr>
              <c:dLblPos val="bestFit"/>
              <c:showLegendKey val="1"/>
              <c:showVal val="0"/>
              <c:showCatName val="1"/>
              <c:showSerName val="1"/>
              <c:showPercent val="1"/>
              <c:showBubbleSize val="0"/>
            </c:dLbl>
            <c:dLbl>
              <c:idx val="5"/>
              <c:layout>
                <c:manualLayout>
                  <c:x val="-4.7922958040504018E-2"/>
                  <c:y val="-4.6359183178332437E-2"/>
                </c:manualLayout>
              </c:layout>
              <c:tx>
                <c:rich>
                  <a:bodyPr/>
                  <a:lstStyle/>
                  <a:p>
                    <a:pPr>
                      <a:defRPr sz="1098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3%</a:t>
                    </a:r>
                    <a:endParaRPr lang="ru-RU" dirty="0"/>
                  </a:p>
                </c:rich>
              </c:tx>
              <c:spPr>
                <a:noFill/>
                <a:ln w="34838">
                  <a:noFill/>
                </a:ln>
              </c:spPr>
              <c:dLblPos val="bestFit"/>
              <c:showLegendKey val="1"/>
              <c:showVal val="0"/>
              <c:showCatName val="1"/>
              <c:showSerName val="1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pPr>
                      <a:defRPr sz="109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t>0,02%</a:t>
                    </a:r>
                  </a:p>
                </c:rich>
              </c:tx>
              <c:spPr>
                <a:noFill/>
                <a:ln w="34838">
                  <a:noFill/>
                </a:ln>
              </c:spPr>
              <c:dLblPos val="bestFit"/>
              <c:showLegendKey val="1"/>
              <c:showVal val="0"/>
              <c:showCatName val="1"/>
              <c:showSerName val="1"/>
              <c:showPercent val="1"/>
              <c:showBubbleSize val="0"/>
            </c:dLbl>
            <c:dLbl>
              <c:idx val="7"/>
              <c:tx>
                <c:rich>
                  <a:bodyPr/>
                  <a:lstStyle/>
                  <a:p>
                    <a:pPr>
                      <a:defRPr sz="109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t>25,65%</a:t>
                    </a:r>
                  </a:p>
                </c:rich>
              </c:tx>
              <c:spPr>
                <a:noFill/>
                <a:ln w="34838">
                  <a:noFill/>
                </a:ln>
              </c:spPr>
              <c:dLblPos val="bestFit"/>
              <c:showLegendKey val="1"/>
              <c:showVal val="0"/>
              <c:showCatName val="1"/>
              <c:showSerName val="1"/>
              <c:showPercent val="1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1553398058252427"/>
                  <c:y val="0.52158273381294962"/>
                </c:manualLayout>
              </c:layout>
              <c:tx>
                <c:rich>
                  <a:bodyPr/>
                  <a:lstStyle/>
                  <a:p>
                    <a:pPr>
                      <a:defRPr sz="109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t>0,25%</a:t>
                    </a:r>
                  </a:p>
                </c:rich>
              </c:tx>
              <c:spPr>
                <a:noFill/>
                <a:ln w="34838">
                  <a:noFill/>
                </a:ln>
              </c:spPr>
              <c:dLblPos val="bestFit"/>
              <c:showLegendKey val="1"/>
              <c:showVal val="0"/>
              <c:showCatName val="1"/>
              <c:showSerName val="1"/>
              <c:showPercent val="1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20064724919093851"/>
                  <c:y val="0.3920863309352518"/>
                </c:manualLayout>
              </c:layout>
              <c:tx>
                <c:rich>
                  <a:bodyPr/>
                  <a:lstStyle/>
                  <a:p>
                    <a:pPr>
                      <a:defRPr sz="109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t>0,03%</a:t>
                    </a:r>
                  </a:p>
                </c:rich>
              </c:tx>
              <c:spPr>
                <a:noFill/>
                <a:ln w="34838">
                  <a:noFill/>
                </a:ln>
              </c:spPr>
              <c:dLblPos val="bestFit"/>
              <c:showLegendKey val="1"/>
              <c:showVal val="0"/>
              <c:showCatName val="1"/>
              <c:showSerName val="1"/>
              <c:showPercent val="1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30582524271844658"/>
                  <c:y val="0.38129496402877699"/>
                </c:manualLayout>
              </c:layout>
              <c:tx>
                <c:rich>
                  <a:bodyPr/>
                  <a:lstStyle/>
                  <a:p>
                    <a:pPr>
                      <a:defRPr sz="109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t>0,84%</a:t>
                    </a:r>
                  </a:p>
                </c:rich>
              </c:tx>
              <c:spPr>
                <a:noFill/>
                <a:ln w="34838">
                  <a:noFill/>
                </a:ln>
              </c:spPr>
              <c:dLblPos val="bestFit"/>
              <c:showLegendKey val="1"/>
              <c:showVal val="0"/>
              <c:showCatName val="1"/>
              <c:showSerName val="1"/>
              <c:showPercent val="1"/>
              <c:showBubbleSize val="0"/>
            </c:dLbl>
            <c:spPr>
              <a:noFill/>
              <a:ln w="34838">
                <a:noFill/>
              </a:ln>
            </c:spPr>
            <c:txPr>
              <a:bodyPr/>
              <a:lstStyle/>
              <a:p>
                <a:pPr>
                  <a:defRPr sz="1099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0"/>
            <c:showLeaderLines val="1"/>
          </c:dLbls>
          <c:cat>
            <c:strRef>
              <c:f>Функц!$A$6:$A$11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Функц!$B$6:$B$11</c:f>
              <c:numCache>
                <c:formatCode>#,##0.00</c:formatCode>
                <c:ptCount val="6"/>
                <c:pt idx="0">
                  <c:v>35.1</c:v>
                </c:pt>
                <c:pt idx="1">
                  <c:v>1.8</c:v>
                </c:pt>
                <c:pt idx="2">
                  <c:v>6.4</c:v>
                </c:pt>
                <c:pt idx="3">
                  <c:v>17</c:v>
                </c:pt>
                <c:pt idx="4">
                  <c:v>37.1</c:v>
                </c:pt>
                <c:pt idx="5">
                  <c:v>2.6</c:v>
                </c:pt>
              </c:numCache>
            </c:numRef>
          </c:val>
        </c:ser>
        <c:ser>
          <c:idx val="1"/>
          <c:order val="1"/>
          <c:tx>
            <c:strRef>
              <c:f>Функц!$A$6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val>
            <c:numRef>
              <c:f>Функц!$B$6</c:f>
              <c:numCache>
                <c:formatCode>#,##0.00</c:formatCode>
                <c:ptCount val="1"/>
                <c:pt idx="0">
                  <c:v>35.1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178">
          <a:noFill/>
        </a:ln>
      </c:spPr>
    </c:plotArea>
    <c:legend>
      <c:legendPos val="r"/>
      <c:layout>
        <c:manualLayout>
          <c:xMode val="edge"/>
          <c:yMode val="edge"/>
          <c:x val="0.67313913693749172"/>
          <c:y val="0.1223021446643494"/>
          <c:w val="0.26620794905152112"/>
          <c:h val="0.32370128575700191"/>
        </c:manualLayout>
      </c:layout>
      <c:overlay val="0"/>
      <c:spPr>
        <a:gradFill rotWithShape="0">
          <a:gsLst>
            <a:gs pos="0">
              <a:srgbClr xmlns:mc="http://schemas.openxmlformats.org/markup-compatibility/2006" xmlns:a14="http://schemas.microsoft.com/office/drawing/2010/main" val="CCFFCC" mc:Ignorable="a14" a14:legacySpreadsheetColorIndex="42"/>
            </a:gs>
            <a:gs pos="100000">
              <a:srgbClr xmlns:mc="http://schemas.openxmlformats.org/markup-compatibility/2006" xmlns:a14="http://schemas.microsoft.com/office/drawing/2010/main" val="FFFF99" mc:Ignorable="a14" a14:legacySpreadsheetColorIndex="43"/>
            </a:gs>
          </a:gsLst>
          <a:lin ang="5400000" scaled="1"/>
        </a:gradFill>
        <a:ln w="34838">
          <a:noFill/>
        </a:ln>
      </c:spPr>
      <c:txPr>
        <a:bodyPr/>
        <a:lstStyle/>
        <a:p>
          <a:pPr>
            <a:defRPr sz="1008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CCFFCC" mc:Ignorable="a14" a14:legacySpreadsheetColorIndex="42"/>
        </a:gs>
        <a:gs pos="100000">
          <a:srgbClr xmlns:mc="http://schemas.openxmlformats.org/markup-compatibility/2006" xmlns:a14="http://schemas.microsoft.com/office/drawing/2010/main" val="FFFF99" mc:Ignorable="a14" a14:legacySpreadsheetColorIndex="43"/>
        </a:gs>
      </a:gsLst>
      <a:lin ang="5400000" scaled="1"/>
    </a:gradFill>
    <a:ln>
      <a:noFill/>
    </a:ln>
  </c:spPr>
  <c:txPr>
    <a:bodyPr/>
    <a:lstStyle/>
    <a:p>
      <a:pPr>
        <a:defRPr sz="1442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34346504559271"/>
          <c:y val="6.7039106145251395E-2"/>
          <c:w val="0.87841945288753798"/>
          <c:h val="0.7737430167597765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99CC00"/>
            </a:solidFill>
            <a:ln w="10173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3167244381929911E-3"/>
                  <c:y val="-1.5313819602906066E-2"/>
                </c:manualLayout>
              </c:layout>
              <c:spPr>
                <a:noFill/>
                <a:ln w="20346">
                  <a:noFill/>
                </a:ln>
              </c:spPr>
              <c:txPr>
                <a:bodyPr/>
                <a:lstStyle/>
                <a:p>
                  <a:pPr>
                    <a:defRPr sz="1281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607191012767617E-4"/>
                  <c:y val="-1.0412219500967452E-2"/>
                </c:manualLayout>
              </c:layout>
              <c:spPr>
                <a:noFill/>
                <a:ln w="20346">
                  <a:noFill/>
                </a:ln>
              </c:spPr>
              <c:txPr>
                <a:bodyPr/>
                <a:lstStyle/>
                <a:p>
                  <a:pPr>
                    <a:defRPr sz="1281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01162927152736E-3"/>
                  <c:y val="-1.7000015902095968E-2"/>
                </c:manualLayout>
              </c:layout>
              <c:spPr>
                <a:noFill/>
                <a:ln w="20346">
                  <a:noFill/>
                </a:ln>
              </c:spPr>
              <c:txPr>
                <a:bodyPr/>
                <a:lstStyle/>
                <a:p>
                  <a:pPr>
                    <a:defRPr sz="1281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346">
                <a:noFill/>
              </a:ln>
            </c:spPr>
            <c:txPr>
              <a:bodyPr/>
              <a:lstStyle/>
              <a:p>
                <a:pPr>
                  <a:defRPr sz="1281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0346">
                <a:solidFill>
                  <a:srgbClr val="FF00FF"/>
                </a:solidFill>
                <a:prstDash val="solid"/>
              </a:ln>
            </c:spPr>
            <c:trendlineType val="log"/>
            <c:dispRSqr val="0"/>
            <c:dispEq val="0"/>
          </c:trendline>
          <c:cat>
            <c:strRef>
              <c:f>Лист2!$Q$4:$Q$6</c:f>
              <c:strCache>
                <c:ptCount val="3"/>
                <c:pt idx="0">
                  <c:v>Исполнено за 2017 год</c:v>
                </c:pt>
                <c:pt idx="1">
                  <c:v>План на 2018 год</c:v>
                </c:pt>
                <c:pt idx="2">
                  <c:v>Исполнено за 2018 год</c:v>
                </c:pt>
              </c:strCache>
            </c:strRef>
          </c:cat>
          <c:val>
            <c:numRef>
              <c:f>Лист2!$R$4:$R$6</c:f>
              <c:numCache>
                <c:formatCode>0.0</c:formatCode>
                <c:ptCount val="3"/>
                <c:pt idx="0">
                  <c:v>4026.1</c:v>
                </c:pt>
                <c:pt idx="1">
                  <c:v>3682.7</c:v>
                </c:pt>
                <c:pt idx="2">
                  <c:v>3616.7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0845824"/>
        <c:axId val="160847360"/>
      </c:barChart>
      <c:catAx>
        <c:axId val="1608458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5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08473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0847360"/>
        <c:scaling>
          <c:orientation val="minMax"/>
        </c:scaling>
        <c:delete val="0"/>
        <c:axPos val="l"/>
        <c:numFmt formatCode="0.0" sourceLinked="1"/>
        <c:majorTickMark val="cross"/>
        <c:minorTickMark val="none"/>
        <c:tickLblPos val="nextTo"/>
        <c:spPr>
          <a:ln w="25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0845824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spPr>
    <a:solidFill>
      <a:srgbClr val="FFFFFF"/>
    </a:solidFill>
    <a:ln w="10173">
      <a:solidFill>
        <a:schemeClr val="accent1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0.79175</cdr:x>
      <cdr:y>0.36275</cdr:y>
    </cdr:from>
    <cdr:to>
      <cdr:x>0.84425</cdr:x>
      <cdr:y>0.618</cdr:y>
    </cdr:to>
    <cdr:sp macro="" textlink="">
      <cdr:nvSpPr>
        <cdr:cNvPr id="1025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4605491" y="1779041"/>
          <a:ext cx="1011402" cy="328041"/>
        </a:xfrm>
        <a:prstGeom xmlns:a="http://schemas.openxmlformats.org/drawingml/2006/main" prst="curvedDownArrow">
          <a:avLst>
            <a:gd name="adj1" fmla="val 61663"/>
            <a:gd name="adj2" fmla="val 123326"/>
            <a:gd name="adj3" fmla="val 3333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00FFFF" mc:Ignorable="a14" a14:legacySpreadsheetColorIndex="1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8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       </a:t>
          </a:r>
        </a:p>
      </cdr:txBody>
    </cdr:sp>
  </cdr:relSizeAnchor>
  <cdr:relSizeAnchor xmlns:cdr="http://schemas.openxmlformats.org/drawingml/2006/chartDrawing">
    <cdr:from>
      <cdr:x>0.8855</cdr:x>
      <cdr:y>0.63225</cdr:y>
    </cdr:from>
    <cdr:to>
      <cdr:x>0.94225</cdr:x>
      <cdr:y>0.86525</cdr:y>
    </cdr:to>
    <cdr:sp macro="" textlink="">
      <cdr:nvSpPr>
        <cdr:cNvPr id="1027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5248637" y="2789548"/>
          <a:ext cx="923240" cy="354597"/>
        </a:xfrm>
        <a:prstGeom xmlns:a="http://schemas.openxmlformats.org/drawingml/2006/main" prst="curvedDownArrow">
          <a:avLst>
            <a:gd name="adj1" fmla="val 52073"/>
            <a:gd name="adj2" fmla="val 104145"/>
            <a:gd name="adj3" fmla="val 3333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00FFFF" mc:Ignorable="a14" a14:legacySpreadsheetColorIndex="3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8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  </a:t>
          </a:r>
        </a:p>
      </cdr:txBody>
    </cdr:sp>
  </cdr:relSizeAnchor>
  <cdr:relSizeAnchor xmlns:cdr="http://schemas.openxmlformats.org/drawingml/2006/chartDrawing">
    <cdr:from>
      <cdr:x>0.8595</cdr:x>
      <cdr:y>0.56675</cdr:y>
    </cdr:from>
    <cdr:to>
      <cdr:x>0.93725</cdr:x>
      <cdr:y>0.63175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68989" y="2472419"/>
          <a:ext cx="395217" cy="283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8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93,4%</a:t>
          </a:r>
          <a:endParaRPr lang="ru-RU" sz="8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0.7435</cdr:x>
      <cdr:y>0.455</cdr:y>
    </cdr:from>
    <cdr:to>
      <cdr:x>0.80484</cdr:x>
      <cdr:y>0.48851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79341" y="1984915"/>
          <a:ext cx="311817" cy="146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8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95,1%</a:t>
          </a:r>
          <a:endParaRPr lang="ru-RU" sz="8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0.61072</cdr:x>
      <cdr:y>0.18791</cdr:y>
    </cdr:from>
    <cdr:to>
      <cdr:x>0.66397</cdr:x>
      <cdr:y>0.40216</cdr:y>
    </cdr:to>
    <cdr:sp macro="" textlink="">
      <cdr:nvSpPr>
        <cdr:cNvPr id="1030" name="AutoShap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580504">
          <a:off x="2772415" y="1151742"/>
          <a:ext cx="934655" cy="270679"/>
        </a:xfrm>
        <a:prstGeom xmlns:a="http://schemas.openxmlformats.org/drawingml/2006/main" prst="curvedDownArrow">
          <a:avLst>
            <a:gd name="adj1" fmla="val 51029"/>
            <a:gd name="adj2" fmla="val 102059"/>
            <a:gd name="adj3" fmla="val 3333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00FFFF" mc:Ignorable="a14" a14:legacySpreadsheetColorIndex="1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0.4265</cdr:x>
      <cdr:y>0.25725</cdr:y>
    </cdr:from>
    <cdr:to>
      <cdr:x>0.47612</cdr:x>
      <cdr:y>0.2895</cdr:y>
    </cdr:to>
    <cdr:sp macro="" textlink="">
      <cdr:nvSpPr>
        <cdr:cNvPr id="103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9328" y="1124691"/>
          <a:ext cx="252377" cy="1410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8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3,7%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0.27279</cdr:x>
      <cdr:y>0.58366</cdr:y>
    </cdr:from>
    <cdr:to>
      <cdr:x>0.48999</cdr:x>
      <cdr:y>0.68008</cdr:y>
    </cdr:to>
    <cdr:sp macro="" textlink="">
      <cdr:nvSpPr>
        <cdr:cNvPr id="1025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228117">
          <a:off x="1472385" y="1682646"/>
          <a:ext cx="1172326" cy="277944"/>
        </a:xfrm>
        <a:prstGeom xmlns:a="http://schemas.openxmlformats.org/drawingml/2006/main" prst="notchedRightArrow">
          <a:avLst>
            <a:gd name="adj1" fmla="val 98352"/>
            <a:gd name="adj2" fmla="val 187692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33CCCC" mc:Ignorable="a14" a14:legacySpreadsheetColorIndex="49"/>
        </a:solidFill>
        <a:ln xmlns:a="http://schemas.openxmlformats.org/drawingml/2006/main" w="76200" cmpd="tri">
          <a:solidFill>
            <a:srgbClr xmlns:mc="http://schemas.openxmlformats.org/markup-compatibility/2006" xmlns:a14="http://schemas.microsoft.com/office/drawing/2010/main" val="00FFFF" mc:Ignorable="a14" a14:legacySpreadsheetColorIndex="35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0.27234</cdr:x>
      <cdr:y>0.33741</cdr:y>
    </cdr:from>
    <cdr:to>
      <cdr:x>0.44813</cdr:x>
      <cdr:y>0.48583</cdr:y>
    </cdr:to>
    <cdr:sp macro="" textlink="">
      <cdr:nvSpPr>
        <cdr:cNvPr id="1027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9581484">
          <a:off x="1469959" y="972723"/>
          <a:ext cx="948827" cy="427864"/>
        </a:xfrm>
        <a:prstGeom xmlns:a="http://schemas.openxmlformats.org/drawingml/2006/main" prst="notchedRightArrow">
          <a:avLst>
            <a:gd name="adj1" fmla="val 50000"/>
            <a:gd name="adj2" fmla="val 157160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00" mc:Ignorable="a14" a14:legacySpreadsheetColorIndex="13"/>
        </a:solidFill>
        <a:ln xmlns:a="http://schemas.openxmlformats.org/drawingml/2006/main" w="76200" cmpd="tri">
          <a:solidFill>
            <a:srgbClr xmlns:mc="http://schemas.openxmlformats.org/markup-compatibility/2006" xmlns:a14="http://schemas.microsoft.com/office/drawing/2010/main" val="808000" mc:Ignorable="a14" a14:legacySpreadsheetColorIndex="19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0.32901</cdr:x>
      <cdr:y>0.18374</cdr:y>
    </cdr:from>
    <cdr:to>
      <cdr:x>0.42849</cdr:x>
      <cdr:y>0.2695</cdr:y>
    </cdr:to>
    <cdr:sp macro="" textlink="">
      <cdr:nvSpPr>
        <cdr:cNvPr id="1028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972896" flipV="1">
          <a:off x="1775833" y="529704"/>
          <a:ext cx="536940" cy="247233"/>
        </a:xfrm>
        <a:prstGeom xmlns:a="http://schemas.openxmlformats.org/drawingml/2006/main" prst="notchedRightArrow">
          <a:avLst>
            <a:gd name="adj1" fmla="val 50000"/>
            <a:gd name="adj2" fmla="val 126268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0000" mc:Ignorable="a14" a14:legacySpreadsheetColorIndex="10"/>
        </a:solidFill>
        <a:ln xmlns:a="http://schemas.openxmlformats.org/drawingml/2006/main" w="76200" cmpd="tri">
          <a:solidFill>
            <a:srgbClr xmlns:mc="http://schemas.openxmlformats.org/markup-compatibility/2006" xmlns:a14="http://schemas.microsoft.com/office/drawing/2010/main" val="993300" mc:Ignorable="a14" a14:legacySpreadsheetColorIndex="6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0.319</cdr:x>
      <cdr:y>0.54775</cdr:y>
    </cdr:from>
    <cdr:to>
      <cdr:x>0.40375</cdr:x>
      <cdr:y>0.60875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11740" y="2089311"/>
          <a:ext cx="562690" cy="2289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8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68,8%</a:t>
          </a:r>
          <a:endParaRPr lang="ru-RU" sz="8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0.36675</cdr:x>
      <cdr:y>0.1785</cdr:y>
    </cdr:from>
    <cdr:to>
      <cdr:x>0.41383</cdr:x>
      <cdr:y>0.22921</cdr:y>
    </cdr:to>
    <cdr:sp macro="" textlink="">
      <cdr:nvSpPr>
        <cdr:cNvPr id="103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79533" y="514598"/>
          <a:ext cx="254109" cy="146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8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1,8</a:t>
          </a:r>
          <a:r>
            <a:rPr lang="ru-RU" sz="800" b="1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%</a:t>
          </a:r>
        </a:p>
      </cdr:txBody>
    </cdr:sp>
  </cdr:relSizeAnchor>
  <cdr:relSizeAnchor xmlns:cdr="http://schemas.openxmlformats.org/drawingml/2006/chartDrawing">
    <cdr:from>
      <cdr:x>0.319</cdr:x>
      <cdr:y>0.31025</cdr:y>
    </cdr:from>
    <cdr:to>
      <cdr:x>0.35004</cdr:x>
      <cdr:y>0.36096</cdr:y>
    </cdr:to>
    <cdr:sp macro="" textlink="">
      <cdr:nvSpPr>
        <cdr:cNvPr id="103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21803" y="894420"/>
          <a:ext cx="167546" cy="146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800" b="1" dirty="0">
              <a:solidFill>
                <a:srgbClr val="000000"/>
              </a:solidFill>
              <a:latin typeface="Arial Cyr"/>
              <a:cs typeface="Arial Cyr"/>
            </a:rPr>
            <a:t>8</a:t>
          </a:r>
          <a:r>
            <a:rPr lang="ru-RU" sz="8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%</a:t>
          </a:r>
          <a:endParaRPr lang="ru-RU" sz="8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44538"/>
            <a:ext cx="49847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079FC9F-0042-483F-8B56-D2ECCEC7C8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88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56C62F1-45F3-4D19-B122-DA8BE4D674D1}" type="slidenum">
              <a:rPr lang="ru-RU" altLang="ru-RU" smtClean="0">
                <a:latin typeface="Arial" charset="0"/>
              </a:rPr>
              <a:pPr eaLnBrk="1" hangingPunct="1"/>
              <a:t>10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4538"/>
            <a:ext cx="4981575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2D016F4-A9CF-442D-B903-ED16C4E34FF6}" type="slidenum">
              <a:rPr lang="ru-RU" smtClean="0">
                <a:latin typeface="Arial" charset="0"/>
                <a:cs typeface="Arial" charset="0"/>
              </a:rPr>
              <a:pPr eaLnBrk="1" hangingPunct="1"/>
              <a:t>14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7338" y="2803525"/>
            <a:ext cx="1587" cy="3035300"/>
          </a:xfrm>
          <a:custGeom>
            <a:avLst/>
            <a:gdLst>
              <a:gd name="T0" fmla="*/ 0 w 1587"/>
              <a:gd name="T1" fmla="*/ 0 h 1912"/>
              <a:gd name="T2" fmla="*/ 0 w 1587"/>
              <a:gd name="T3" fmla="*/ 2147483647 h 1912"/>
              <a:gd name="T4" fmla="*/ 0 w 1587"/>
              <a:gd name="T5" fmla="*/ 2147483647 h 1912"/>
              <a:gd name="T6" fmla="*/ 0 w 1587"/>
              <a:gd name="T7" fmla="*/ 2147483647 h 1912"/>
              <a:gd name="T8" fmla="*/ 0 w 1587"/>
              <a:gd name="T9" fmla="*/ 2147483647 h 1912"/>
              <a:gd name="T10" fmla="*/ 0 w 1587"/>
              <a:gd name="T11" fmla="*/ 2147483647 h 1912"/>
              <a:gd name="T12" fmla="*/ 0 w 1587"/>
              <a:gd name="T13" fmla="*/ 0 h 1912"/>
              <a:gd name="T14" fmla="*/ 0 w 1587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8975" y="1997075"/>
            <a:ext cx="7802563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6363" y="3886200"/>
            <a:ext cx="642778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303E4-8B56-4BC0-8E4B-257E47F0BD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142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605EA-FDBB-471B-8C16-99519CFB0D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20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6388" y="292100"/>
            <a:ext cx="2065337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8788" y="292100"/>
            <a:ext cx="60452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99DAC-C2F9-4A85-A94F-A2FDBBF6EF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30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8788" y="292100"/>
            <a:ext cx="8262937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8788" y="1905000"/>
            <a:ext cx="4054475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65663" y="1905000"/>
            <a:ext cx="405606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8788" y="4038600"/>
            <a:ext cx="4054475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5663" y="4038600"/>
            <a:ext cx="405606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0296E-1653-44B7-9DFD-4BFE4E9C1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99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488AD-06A8-4108-B765-1AD3075BE7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116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488" y="4406900"/>
            <a:ext cx="7802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488" y="2906713"/>
            <a:ext cx="7802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899EF-856C-4332-B559-9097BFF4C3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3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8788" y="1905000"/>
            <a:ext cx="40544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5663" y="1905000"/>
            <a:ext cx="40560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1506F-0400-4FA3-9936-CD9053FE6B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873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6293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788" y="1535113"/>
            <a:ext cx="4056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788" y="2174875"/>
            <a:ext cx="4056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4075" y="1535113"/>
            <a:ext cx="40576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4075" y="2174875"/>
            <a:ext cx="40576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5B1FD-C5DA-4F7A-8B1C-3AC88DF48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1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290B9-FCCD-4185-9403-E43E282EEC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74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13F95-FC51-4CC8-BEFB-3562635EB5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38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8" y="273050"/>
            <a:ext cx="30210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338" y="273050"/>
            <a:ext cx="513238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8788" y="1435100"/>
            <a:ext cx="30210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106B3-8200-44B0-8BE8-F801A2A67A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280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25" y="4800600"/>
            <a:ext cx="55070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00225" y="612775"/>
            <a:ext cx="55070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00225" y="5367338"/>
            <a:ext cx="55070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D84E6-8B72-47EA-96BD-9102092E5D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961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92100"/>
            <a:ext cx="8262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905000"/>
            <a:ext cx="82629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788" y="6245225"/>
            <a:ext cx="2143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6900" y="6245225"/>
            <a:ext cx="29067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1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78600" y="6245225"/>
            <a:ext cx="2143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C169163-8987-4C52-83FC-CC23205073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4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wasiladmin@ramble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text=%D0%B1%D1%8E%D0%B4%D0%B6%D0%B5%D1%82%20%D0%BA%D0%B0%D1%80%D1%82%D0%B8%D0%BD%D0%BA%D0%B8&amp;noreask=1&amp;img_url=http://www.novostimira.com.ua/images/news/1368695774_719.jpg&amp;pos=22&amp;rpt=simage&amp;lr=24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9/107/382/107382253_1051942011mnogodet.jpg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hyperlink" Target="http://www.proshkolu.ru/user/lavr63-66/file/529707/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313" y="2205038"/>
            <a:ext cx="8497887" cy="62388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 smtClean="0">
                <a:solidFill>
                  <a:schemeClr val="accent2"/>
                </a:solidFill>
                <a:latin typeface="Times New Roman" pitchFamily="18" charset="0"/>
              </a:rPr>
              <a:t>«БЮДЖЕТ ДЛЯ ГРАЖДАН»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i="1" dirty="0" smtClean="0">
                <a:solidFill>
                  <a:srgbClr val="71FF71"/>
                </a:solidFill>
                <a:latin typeface="Times New Roman" pitchFamily="18" charset="0"/>
              </a:rPr>
              <a:t>на основе решения Совета Васильевского сельского поселения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i="1" dirty="0" smtClean="0">
                <a:solidFill>
                  <a:srgbClr val="71FF71"/>
                </a:solidFill>
                <a:latin typeface="Times New Roman" pitchFamily="18" charset="0"/>
              </a:rPr>
              <a:t>от 28.03.2019 года № 2 «Об утверждении отчета об исполнении бюджета Васильевского сельского поселения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i="1" dirty="0" smtClean="0">
                <a:solidFill>
                  <a:srgbClr val="71FF71"/>
                </a:solidFill>
                <a:latin typeface="Times New Roman" pitchFamily="18" charset="0"/>
              </a:rPr>
              <a:t> за 2018 год»</a:t>
            </a:r>
          </a:p>
        </p:txBody>
      </p:sp>
      <p:pic>
        <p:nvPicPr>
          <p:cNvPr id="3075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88913"/>
            <a:ext cx="23129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4868863"/>
            <a:ext cx="23844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868863"/>
            <a:ext cx="2747963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5"/>
          <p:cNvSpPr txBox="1">
            <a:spLocks noChangeArrowheads="1"/>
          </p:cNvSpPr>
          <p:nvPr/>
        </p:nvSpPr>
        <p:spPr bwMode="auto">
          <a:xfrm>
            <a:off x="2862263" y="188913"/>
            <a:ext cx="3471862" cy="19383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 i="1" dirty="0" smtClean="0">
                <a:solidFill>
                  <a:srgbClr val="71FF71"/>
                </a:solidFill>
                <a:latin typeface="Times New Roman" pitchFamily="18" charset="0"/>
              </a:rPr>
              <a:t>Васильевское сельское поселение</a:t>
            </a:r>
          </a:p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rgbClr val="71FF71"/>
                </a:solidFill>
                <a:latin typeface="Times New Roman" pitchFamily="18" charset="0"/>
              </a:rPr>
              <a:t>Шуйского муниципального района</a:t>
            </a:r>
          </a:p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rgbClr val="71FF71"/>
                </a:solidFill>
                <a:latin typeface="Times New Roman" pitchFamily="18" charset="0"/>
              </a:rPr>
              <a:t>Ивановской  области</a:t>
            </a:r>
          </a:p>
        </p:txBody>
      </p:sp>
      <p:pic>
        <p:nvPicPr>
          <p:cNvPr id="307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20675"/>
            <a:ext cx="2519362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879975"/>
            <a:ext cx="24384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22" name="Rectangle 6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Исполнение бюджета поселения по расходам</a:t>
            </a:r>
          </a:p>
        </p:txBody>
      </p:sp>
      <p:graphicFrame>
        <p:nvGraphicFramePr>
          <p:cNvPr id="2" name="Object 70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790398"/>
              </p:ext>
            </p:extLst>
          </p:nvPr>
        </p:nvGraphicFramePr>
        <p:xfrm>
          <a:off x="629816" y="1988840"/>
          <a:ext cx="8104187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25760" y="981075"/>
            <a:ext cx="880234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7675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Расходная часть бюджета поселения</a:t>
            </a: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за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</a:rPr>
              <a:t>2018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год выполнена на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</a:rPr>
              <a:t>99%,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при уточненном плане на год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</a:rPr>
              <a:t>10410,0,0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тыс. руб. Исполнение составило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</a:rPr>
              <a:t>10305,6тыс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. руб. По сравнению с уровнем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</a:rPr>
              <a:t>2017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года объем освоенных средств уменьшился на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</a:rPr>
              <a:t>1,4тыс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. руб.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1895417850" y="-1175756475"/>
            <a:ext cx="1509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Публичные слушания 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1540700500" y="915719213"/>
            <a:ext cx="2212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об исполнении краевого бюджета 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-1908756025" y="1049048575"/>
            <a:ext cx="1558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за 2012 год назначены 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1916488738" y="1182370000"/>
            <a:ext cx="1447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на 20 июня 2013 года</a:t>
            </a:r>
            <a:endParaRPr lang="ru-RU" altLang="ru-RU">
              <a:latin typeface="Arial" charset="0"/>
            </a:endParaRP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1895417850" y="-1175756475"/>
            <a:ext cx="1509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Публичные слушания 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540700500" y="915719213"/>
            <a:ext cx="2212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об исполнении краевого бюджета 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-1908756025" y="1049048575"/>
            <a:ext cx="1558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за 2012 год назначены 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1916488738" y="1182370000"/>
            <a:ext cx="1447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на 20 июня 2013 года</a:t>
            </a:r>
            <a:endParaRPr lang="ru-RU" altLang="ru-RU">
              <a:latin typeface="Arial" charset="0"/>
            </a:endParaRPr>
          </a:p>
        </p:txBody>
      </p:sp>
      <p:graphicFrame>
        <p:nvGraphicFramePr>
          <p:cNvPr id="317933" name="Group 151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05002369"/>
              </p:ext>
            </p:extLst>
          </p:nvPr>
        </p:nvGraphicFramePr>
        <p:xfrm>
          <a:off x="0" y="476250"/>
          <a:ext cx="9180513" cy="1006475"/>
        </p:xfrm>
        <a:graphic>
          <a:graphicData uri="http://schemas.openxmlformats.org/drawingml/2006/table">
            <a:tbl>
              <a:tblPr/>
              <a:tblGrid>
                <a:gridCol w="9180513"/>
              </a:tblGrid>
              <a:tr h="1006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 об исполнении расходов бюджета Васильевского сельского поселения за 2018 год по разделам классификации расходов бюджетов Российской Федерации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8047038" y="1628775"/>
            <a:ext cx="9636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fontAlgn="ctr">
              <a:buClr>
                <a:schemeClr val="hlink"/>
              </a:buClr>
              <a:buSzPct val="120000"/>
              <a:defRPr/>
            </a:pPr>
            <a:r>
              <a:rPr lang="ru-RU" alt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altLang="ru-RU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17967" name="Group 155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10764940"/>
              </p:ext>
            </p:extLst>
          </p:nvPr>
        </p:nvGraphicFramePr>
        <p:xfrm>
          <a:off x="198438" y="2060575"/>
          <a:ext cx="8802687" cy="4622701"/>
        </p:xfrm>
        <a:graphic>
          <a:graphicData uri="http://schemas.openxmlformats.org/drawingml/2006/table">
            <a:tbl>
              <a:tblPr/>
              <a:tblGrid>
                <a:gridCol w="3186112"/>
                <a:gridCol w="863600"/>
                <a:gridCol w="865188"/>
                <a:gridCol w="1000125"/>
                <a:gridCol w="915987"/>
                <a:gridCol w="914400"/>
                <a:gridCol w="1057275"/>
              </a:tblGrid>
              <a:tr h="330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2017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Уточнённый план на 2018год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2018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6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 за 2018 год к 2017 году (стр.5/стр.3)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 за 2018 к уточн.2018 году (стр.5/стр.4)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3682,7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1977,3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1763,4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3925,1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3812,2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3777,2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4225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534,6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11740,2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10410,0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10305,6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F08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990600" y="476250"/>
            <a:ext cx="7056438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 sz="1600" b="1" dirty="0">
              <a:latin typeface="Times New Roman" pitchFamily="18" charset="0"/>
            </a:endParaRPr>
          </a:p>
          <a:p>
            <a:pPr algn="ctr"/>
            <a:r>
              <a:rPr lang="ru-RU" altLang="ru-RU" sz="2000" b="1" dirty="0">
                <a:solidFill>
                  <a:srgbClr val="FF3300"/>
                </a:solidFill>
                <a:latin typeface="Times New Roman" pitchFamily="18" charset="0"/>
              </a:rPr>
              <a:t>Расходы бюджета Васильевского сельского поселения на содержание органов местного самоуправления </a:t>
            </a:r>
          </a:p>
          <a:p>
            <a:pPr algn="ctr"/>
            <a:r>
              <a:rPr lang="ru-RU" altLang="ru-RU" sz="2000" b="1" dirty="0">
                <a:solidFill>
                  <a:srgbClr val="FF3300"/>
                </a:solidFill>
                <a:latin typeface="Times New Roman" pitchFamily="18" charset="0"/>
              </a:rPr>
              <a:t>в </a:t>
            </a:r>
            <a:r>
              <a:rPr lang="ru-RU" altLang="ru-RU" sz="2000" b="1" dirty="0" smtClean="0">
                <a:solidFill>
                  <a:srgbClr val="FF3300"/>
                </a:solidFill>
                <a:latin typeface="Times New Roman" pitchFamily="18" charset="0"/>
              </a:rPr>
              <a:t>2018 </a:t>
            </a:r>
            <a:r>
              <a:rPr lang="ru-RU" altLang="ru-RU" sz="2000" b="1" dirty="0">
                <a:solidFill>
                  <a:srgbClr val="FF3300"/>
                </a:solidFill>
                <a:latin typeface="Times New Roman" pitchFamily="18" charset="0"/>
              </a:rPr>
              <a:t>году, тыс. рублей</a:t>
            </a:r>
            <a:r>
              <a:rPr lang="ru-RU" altLang="ru-RU" sz="20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1206500" y="3500438"/>
            <a:ext cx="72009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endParaRPr lang="ru-RU" altLang="ru-RU" sz="1600" smtClean="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386219"/>
              </p:ext>
            </p:extLst>
          </p:nvPr>
        </p:nvGraphicFramePr>
        <p:xfrm>
          <a:off x="1828800" y="2260600"/>
          <a:ext cx="49911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8788" y="228600"/>
            <a:ext cx="8262937" cy="1139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Муниципальные программы</a:t>
            </a:r>
            <a:br>
              <a:rPr lang="ru-RU" dirty="0" smtClean="0"/>
            </a:br>
            <a:r>
              <a:rPr lang="ru-RU" sz="1400" dirty="0" smtClean="0"/>
              <a:t>(исполнение бюджета в разрезе муниципальных программ за 2017 год)</a:t>
            </a:r>
            <a:endParaRPr lang="ru-RU" dirty="0" smtClean="0"/>
          </a:p>
        </p:txBody>
      </p:sp>
      <p:graphicFrame>
        <p:nvGraphicFramePr>
          <p:cNvPr id="5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945013"/>
              </p:ext>
            </p:extLst>
          </p:nvPr>
        </p:nvGraphicFramePr>
        <p:xfrm>
          <a:off x="458788" y="1397000"/>
          <a:ext cx="8262937" cy="5491177"/>
        </p:xfrm>
        <a:graphic>
          <a:graphicData uri="http://schemas.openxmlformats.org/drawingml/2006/table">
            <a:tbl>
              <a:tblPr/>
              <a:tblGrid>
                <a:gridCol w="3442890"/>
                <a:gridCol w="1683191"/>
                <a:gridCol w="1606682"/>
                <a:gridCol w="1530174"/>
              </a:tblGrid>
              <a:tr h="507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план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факт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Обеспечение пожарной безопасности Васильевского сельского поселения</a:t>
                      </a:r>
                    </a:p>
                  </a:txBody>
                  <a:tcPr marL="91810" marR="9181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134,0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73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Благоустройство и озеленение территории Васильевского сельского поселения</a:t>
                      </a:r>
                    </a:p>
                  </a:txBody>
                  <a:tcPr marL="91810" marR="9181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1351,2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1349,9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99,9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Управление имуществом Васильевского сельского поселения</a:t>
                      </a:r>
                    </a:p>
                  </a:txBody>
                  <a:tcPr marL="91810" marR="9181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99,1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4. Развитие культуры и спорта Васильевского сельского поселения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3857,8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3822,7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99,1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944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Энергосбережение и повышение энергетической эффективности на территории Васильевского  сельского поселения</a:t>
                      </a:r>
                    </a:p>
                  </a:txBody>
                  <a:tcPr marL="91810" marR="9181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304,2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303,4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99,7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Развитие муниципального управления</a:t>
                      </a:r>
                    </a:p>
                  </a:txBody>
                  <a:tcPr marL="91810" marR="9181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3549,4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3483,3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98,2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Дорожная деятельность и безопасность дорожного движения</a:t>
                      </a:r>
                    </a:p>
                  </a:txBody>
                  <a:tcPr marL="91810" marR="9181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664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664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388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Непрограммное  </a:t>
                      </a:r>
                    </a:p>
                  </a:txBody>
                  <a:tcPr marL="91810" marR="9181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441,4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441,3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99,9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388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810" marR="91810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10410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10305,6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97,7</a:t>
                      </a:r>
                    </a:p>
                  </a:txBody>
                  <a:tcPr marL="91810" marR="9181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Муниципальный долг </a:t>
            </a: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Васильевского сельского поселения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458788" y="1700808"/>
            <a:ext cx="8032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accent6"/>
                </a:solidFill>
                <a:latin typeface="Times New Roman" pitchFamily="18" charset="0"/>
              </a:rPr>
              <a:t>Предельный объем муниципального долга- 0,00 руб.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accent6"/>
                </a:solidFill>
                <a:latin typeface="Times New Roman" pitchFamily="18" charset="0"/>
              </a:rPr>
              <a:t>Предельный объем расходов на обслуживание муниципального долга – 0,00 руб.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209824" y="2924944"/>
            <a:ext cx="6636774" cy="3240000"/>
          </a:xfrm>
          <a:prstGeom prst="horizontalScroll">
            <a:avLst>
              <a:gd name="adj" fmla="val 9843"/>
            </a:avLst>
          </a:prstGeom>
          <a:solidFill>
            <a:schemeClr val="accent2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50800" dir="5400000" rotWithShape="0">
              <a:srgbClr val="7030A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Социально-значимые проекты, предусмотренные к финансированию  за счет бюджета Васильевского сельского поселения поселения на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2020годов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планируются 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269875" y="981075"/>
            <a:ext cx="8602663" cy="3324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u="sng" dirty="0" smtClean="0">
                <a:solidFill>
                  <a:schemeClr val="accent6"/>
                </a:solidFill>
                <a:latin typeface="Times New Roman" pitchFamily="18" charset="0"/>
              </a:rPr>
              <a:t>Информация для контактов</a:t>
            </a:r>
            <a:endParaRPr lang="ru-RU" altLang="ru-RU" sz="2800" b="1" u="sng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600" b="1" u="sng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600" b="1" u="sng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Администрация Васильевского сельского поселения</a:t>
            </a:r>
            <a:endParaRPr lang="ru-RU" altLang="ru-RU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Адрес: 155926,Ивановская область, Шуйский район,</a:t>
            </a: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с.Васильевское</a:t>
            </a: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ru-RU" alt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ул.Советская</a:t>
            </a: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д.1</a:t>
            </a:r>
          </a:p>
          <a:p>
            <a:pPr algn="ctr" eaLnBrk="1" hangingPunct="1">
              <a:defRPr/>
            </a:pPr>
            <a:endParaRPr lang="ru-RU" altLang="ru-RU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тел. (49351)31-131, факс (49351) 34-131</a:t>
            </a:r>
          </a:p>
          <a:p>
            <a:pPr algn="ctr">
              <a:defRPr/>
            </a:pPr>
            <a:r>
              <a:rPr lang="en-US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e-mail: </a:t>
            </a:r>
            <a:r>
              <a:rPr lang="en-US" u="sng" dirty="0" smtClean="0">
                <a:solidFill>
                  <a:schemeClr val="bg1"/>
                </a:solidFill>
                <a:hlinkClick r:id="rId2"/>
              </a:rPr>
              <a:t>wasiladmin@rambler.ru</a:t>
            </a:r>
            <a:endParaRPr lang="ru-RU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График работы администрации:</a:t>
            </a: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с 8:00 до 17:00 перерыв на обед с 12:00 до 13:00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861"/>
          <p:cNvPicPr>
            <a:picLocks noChangeAspect="1" noChangeArrowheads="1"/>
          </p:cNvPicPr>
          <p:nvPr/>
        </p:nvPicPr>
        <p:blipFill>
          <a:blip r:embed="rId2">
            <a:lum bright="6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7145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9080063" y="-330006325"/>
            <a:ext cx="2173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Публичные слушания по проекту 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42397163" y="-196676963"/>
            <a:ext cx="2014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краевого бюджета на 2012 год 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-135232775" y="-63357125"/>
            <a:ext cx="264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и на плановый период 2013 и 2014 годов 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8032313" y="69972238"/>
            <a:ext cx="2154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проведены 24 октября 2011 года.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-6338888" y="203301600"/>
            <a:ext cx="2322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В них приняло участие 287 человек,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-88614250" y="336621438"/>
            <a:ext cx="2503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в том числе 10 независимых экспертов</a:t>
            </a:r>
            <a:endParaRPr lang="ru-RU" altLang="ru-RU">
              <a:latin typeface="Arial" charset="0"/>
            </a:endParaRP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69080063" y="-330006325"/>
            <a:ext cx="2173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Публичные слушания по проекту 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142397163" y="-196676963"/>
            <a:ext cx="2014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краевого бюджета на 2012 год 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-135232775" y="-63357125"/>
            <a:ext cx="264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и на плановый период 2013 и 2014 годов 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4108" name="Rectangle 13"/>
          <p:cNvSpPr>
            <a:spLocks noChangeArrowheads="1"/>
          </p:cNvSpPr>
          <p:nvPr/>
        </p:nvSpPr>
        <p:spPr bwMode="auto">
          <a:xfrm>
            <a:off x="68032313" y="69972238"/>
            <a:ext cx="2154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проведены 24 октября 2011 года.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-6338888" y="203301600"/>
            <a:ext cx="2322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В них приняло участие 287 человек,</a:t>
            </a:r>
            <a:endParaRPr lang="ru-RU" altLang="ru-RU" sz="1100">
              <a:latin typeface="Arial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-88614250" y="336621438"/>
            <a:ext cx="2503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>
                <a:latin typeface="Arial" charset="0"/>
                <a:cs typeface="Arial" charset="0"/>
              </a:rPr>
              <a:t>в том числе 10 независимых экспертов</a:t>
            </a:r>
            <a:endParaRPr lang="ru-RU" altLang="ru-RU">
              <a:latin typeface="Arial" charset="0"/>
            </a:endParaRP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304800" y="620713"/>
            <a:ext cx="8569325" cy="46942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400" dirty="0" smtClean="0">
                <a:solidFill>
                  <a:srgbClr val="000066"/>
                </a:solidFill>
                <a:latin typeface="Times New Roman" pitchFamily="18" charset="0"/>
              </a:rPr>
              <a:t>Годовой отчет об исполнении бюджета Васильевского сельского поселения предоставляется в Совет Васильевского сельского поселения не позднее 1 мая текущего года.. По результатам рассмотрения годового отчета об исполнении бюджета Васильевского сельского поселения  Совет Васильевского сельского поселения принимает, либо отклоняет решение об исполнении бюджета Васильевского сельского поселения.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400" dirty="0" smtClean="0">
                <a:solidFill>
                  <a:srgbClr val="000066"/>
                </a:solidFill>
                <a:latin typeface="Times New Roman" pitchFamily="18" charset="0"/>
              </a:rPr>
              <a:t>По вопросу рассмотрения проекта решения Совета Васильевского сельского поселения </a:t>
            </a:r>
            <a:r>
              <a:rPr lang="ru-RU" alt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«Об утверждении отчета об исполнении бюджета </a:t>
            </a:r>
            <a:r>
              <a:rPr lang="ru-RU" altLang="ru-RU" sz="1400" dirty="0" smtClean="0">
                <a:solidFill>
                  <a:srgbClr val="000066"/>
                </a:solidFill>
                <a:latin typeface="Times New Roman" pitchFamily="18" charset="0"/>
              </a:rPr>
              <a:t>Васильевского</a:t>
            </a:r>
            <a:r>
              <a:rPr lang="ru-RU" alt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сельского поселения» </a:t>
            </a:r>
            <a:r>
              <a:rPr lang="ru-RU" altLang="ru-RU" sz="1400" dirty="0" smtClean="0">
                <a:solidFill>
                  <a:srgbClr val="000066"/>
                </a:solidFill>
                <a:latin typeface="Times New Roman" pitchFamily="18" charset="0"/>
              </a:rPr>
              <a:t>назначаются публичные слушания. 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400" dirty="0" smtClean="0">
                <a:solidFill>
                  <a:srgbClr val="000066"/>
                </a:solidFill>
                <a:latin typeface="Times New Roman" pitchFamily="18" charset="0"/>
              </a:rPr>
              <a:t>Дата и место проведения публичных слушаний - 14 марта 2018 года в 17 час.00 мин. Шуйский район, </a:t>
            </a:r>
            <a:r>
              <a:rPr lang="ru-RU" altLang="ru-RU" sz="1400" dirty="0" err="1" smtClean="0">
                <a:solidFill>
                  <a:srgbClr val="000066"/>
                </a:solidFill>
                <a:latin typeface="Times New Roman" pitchFamily="18" charset="0"/>
              </a:rPr>
              <a:t>с.Васильевское</a:t>
            </a:r>
            <a:r>
              <a:rPr lang="ru-RU" altLang="ru-RU" sz="1400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altLang="ru-RU" sz="1400" dirty="0" err="1" smtClean="0">
                <a:solidFill>
                  <a:srgbClr val="000066"/>
                </a:solidFill>
                <a:latin typeface="Times New Roman" pitchFamily="18" charset="0"/>
              </a:rPr>
              <a:t>ул.Первомайская</a:t>
            </a:r>
            <a:r>
              <a:rPr lang="ru-RU" altLang="ru-RU" sz="1400" dirty="0" smtClean="0">
                <a:solidFill>
                  <a:srgbClr val="000066"/>
                </a:solidFill>
                <a:latin typeface="Times New Roman" pitchFamily="18" charset="0"/>
              </a:rPr>
              <a:t>, д.1, СДК Васильевского сельского поселения;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400" dirty="0" smtClean="0">
                <a:solidFill>
                  <a:srgbClr val="000066"/>
                </a:solidFill>
                <a:latin typeface="Times New Roman" pitchFamily="18" charset="0"/>
              </a:rPr>
              <a:t>Права граждан при проведении публичных слушаний - свои рекомендации по проекту решения Совета Васильевского сельского поселения «Об утверждении отчета об исполнении бюджета Васильевского сельского поселения за 2018 год» жители Васильевского сельского поселения могут письменно направлять в комиссию,  расположенную по адресу: 155926 </a:t>
            </a:r>
            <a:r>
              <a:rPr lang="ru-RU" altLang="ru-RU" sz="1400" dirty="0" err="1" smtClean="0">
                <a:solidFill>
                  <a:srgbClr val="000066"/>
                </a:solidFill>
                <a:latin typeface="Times New Roman" pitchFamily="18" charset="0"/>
              </a:rPr>
              <a:t>с.Васильевское</a:t>
            </a:r>
            <a:r>
              <a:rPr lang="ru-RU" altLang="ru-RU" sz="1400" dirty="0" smtClean="0">
                <a:solidFill>
                  <a:srgbClr val="000066"/>
                </a:solidFill>
                <a:latin typeface="Times New Roman" pitchFamily="18" charset="0"/>
              </a:rPr>
              <a:t>, ул. Советская, д.1, Администрация Васильевского сельского поселения, до 13 марта 2019 года.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400" dirty="0" smtClean="0">
                <a:solidFill>
                  <a:srgbClr val="000066"/>
                </a:solidFill>
                <a:latin typeface="Times New Roman" pitchFamily="18" charset="0"/>
              </a:rPr>
              <a:t>Численность постоянного населения на территории Васильевского сельского поселения 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400" dirty="0" smtClean="0">
                <a:solidFill>
                  <a:srgbClr val="000066"/>
                </a:solidFill>
                <a:latin typeface="Times New Roman" pitchFamily="18" charset="0"/>
              </a:rPr>
              <a:t>на 2018 год  -2437 человек.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400" dirty="0" smtClean="0">
                <a:solidFill>
                  <a:srgbClr val="000066"/>
                </a:solidFill>
                <a:latin typeface="Times New Roman" pitchFamily="18" charset="0"/>
              </a:rPr>
              <a:t>Отчет об исполнении бюджета Васильевского сельского поселения за 2018 год утвержден </a:t>
            </a:r>
            <a:r>
              <a:rPr lang="ru-RU" altLang="ru-RU" sz="1600" b="1" i="1" dirty="0" smtClean="0">
                <a:solidFill>
                  <a:srgbClr val="000066"/>
                </a:solidFill>
                <a:latin typeface="Times New Roman" pitchFamily="18" charset="0"/>
              </a:rPr>
              <a:t>решением Совета </a:t>
            </a:r>
            <a:r>
              <a:rPr lang="ru-RU" altLang="ru-RU" sz="1600" dirty="0" smtClean="0">
                <a:solidFill>
                  <a:srgbClr val="000066"/>
                </a:solidFill>
                <a:latin typeface="Times New Roman" pitchFamily="18" charset="0"/>
              </a:rPr>
              <a:t>Васильевского</a:t>
            </a:r>
            <a:r>
              <a:rPr lang="ru-RU" altLang="ru-RU" sz="1600" b="1" i="1" dirty="0" smtClean="0">
                <a:solidFill>
                  <a:srgbClr val="000066"/>
                </a:solidFill>
                <a:latin typeface="Times New Roman" pitchFamily="18" charset="0"/>
              </a:rPr>
              <a:t> сельского поселения от 28.03.2019г. № 2</a:t>
            </a:r>
            <a:endParaRPr lang="ru-RU" altLang="ru-RU" sz="14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37937" name="Rectangle 4"/>
          <p:cNvSpPr>
            <a:spLocks noChangeArrowheads="1"/>
          </p:cNvSpPr>
          <p:nvPr/>
        </p:nvSpPr>
        <p:spPr bwMode="auto">
          <a:xfrm>
            <a:off x="2070100" y="0"/>
            <a:ext cx="53292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i="1" u="sng" smtClean="0"/>
              <a:t>Вводная часть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4"/>
          <p:cNvSpPr>
            <a:spLocks noChangeArrowheads="1"/>
          </p:cNvSpPr>
          <p:nvPr/>
        </p:nvSpPr>
        <p:spPr bwMode="auto">
          <a:xfrm>
            <a:off x="3000375" y="2420938"/>
            <a:ext cx="3035300" cy="2735262"/>
          </a:xfrm>
          <a:prstGeom prst="leftRightArrowCallout">
            <a:avLst>
              <a:gd name="adj1" fmla="val 25000"/>
              <a:gd name="adj2" fmla="val 25000"/>
              <a:gd name="adj3" fmla="val 13871"/>
              <a:gd name="adj4" fmla="val 50000"/>
            </a:avLst>
          </a:prstGeom>
          <a:gradFill rotWithShape="1">
            <a:gsLst>
              <a:gs pos="0">
                <a:srgbClr val="744B71"/>
              </a:gs>
              <a:gs pos="50000">
                <a:srgbClr val="FBA3F5"/>
              </a:gs>
              <a:gs pos="100000">
                <a:srgbClr val="744B7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6253163" y="2708275"/>
            <a:ext cx="2673350" cy="2352675"/>
          </a:xfrm>
          <a:prstGeom prst="rect">
            <a:avLst/>
          </a:prstGeom>
          <a:gradFill rotWithShape="1">
            <a:gsLst>
              <a:gs pos="0">
                <a:srgbClr val="744B71"/>
              </a:gs>
              <a:gs pos="100000">
                <a:srgbClr val="FBA3F5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0099"/>
                </a:solidFill>
                <a:latin typeface="Times New Roman" pitchFamily="18" charset="0"/>
              </a:rPr>
              <a:t>Исполнение бюджета по расходам</a:t>
            </a:r>
          </a:p>
          <a:p>
            <a:pPr algn="just"/>
            <a:r>
              <a:rPr lang="ru-RU" altLang="ru-RU" sz="1400">
                <a:latin typeface="Times New Roman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</a:t>
            </a: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2493963" y="260350"/>
            <a:ext cx="6686550" cy="1938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2400" b="1" i="1" dirty="0" smtClean="0">
                <a:solidFill>
                  <a:srgbClr val="99FFCC"/>
                </a:solidFill>
                <a:latin typeface="Times New Roman" pitchFamily="18" charset="0"/>
              </a:rPr>
              <a:t>Исполнение бюджета</a:t>
            </a:r>
            <a:r>
              <a:rPr lang="ru-RU" altLang="ru-RU" sz="2400" b="1" dirty="0" smtClean="0">
                <a:latin typeface="Times New Roman" pitchFamily="18" charset="0"/>
              </a:rPr>
              <a:t>  начинается с момента утверждения решения о бюджете законодательным (представительным) органом муниципального образования и продолжается в течение финансового года.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3289300" y="3429000"/>
            <a:ext cx="2603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00CC"/>
                </a:solidFill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325438" y="2636838"/>
            <a:ext cx="2566987" cy="2565400"/>
          </a:xfrm>
          <a:prstGeom prst="rect">
            <a:avLst/>
          </a:prstGeom>
          <a:gradFill rotWithShape="1">
            <a:gsLst>
              <a:gs pos="0">
                <a:srgbClr val="744B71"/>
              </a:gs>
              <a:gs pos="100000">
                <a:srgbClr val="FBA3F5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99"/>
                </a:solidFill>
                <a:latin typeface="Times New Roman" pitchFamily="18" charset="0"/>
              </a:rPr>
              <a:t>Исполнение бюджета по доходам</a:t>
            </a:r>
            <a:r>
              <a:rPr lang="ru-RU" altLang="ru-RU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планом мобилизации доходов.</a:t>
            </a:r>
            <a:endParaRPr lang="ru-RU" altLang="ru-RU" sz="1400">
              <a:latin typeface="Arial" charset="0"/>
            </a:endParaRPr>
          </a:p>
        </p:txBody>
      </p:sp>
      <p:pic>
        <p:nvPicPr>
          <p:cNvPr id="5127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396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14313"/>
            <a:ext cx="8720138" cy="6429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Гражданин, его участие в бюджетном процессе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57188" y="1055688"/>
            <a:ext cx="8721725" cy="47942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600" i="1" dirty="0" smtClean="0"/>
              <a:t>Помогает формировать доходную  часть бюджета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65313" y="1785938"/>
            <a:ext cx="5292725" cy="646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 как налогоплательщик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32275" y="3714750"/>
            <a:ext cx="4857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32275" y="2500313"/>
            <a:ext cx="4857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1" name="Picture 2" descr="http://im7-tub-ru.yandex.net/i?id=45731032-5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857375"/>
            <a:ext cx="17859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0425" y="3000375"/>
            <a:ext cx="7510463" cy="6461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как получатель социальных гарантий</a:t>
            </a:r>
          </a:p>
        </p:txBody>
      </p:sp>
      <p:sp>
        <p:nvSpPr>
          <p:cNvPr id="6153" name="Прямоугольник 8"/>
          <p:cNvSpPr>
            <a:spLocks noChangeArrowheads="1"/>
          </p:cNvSpPr>
          <p:nvPr/>
        </p:nvSpPr>
        <p:spPr bwMode="auto">
          <a:xfrm>
            <a:off x="573088" y="4286250"/>
            <a:ext cx="8391525" cy="1446213"/>
          </a:xfrm>
          <a:prstGeom prst="rect">
            <a:avLst/>
          </a:prstGeom>
          <a:solidFill>
            <a:srgbClr val="99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FF0000"/>
                </a:solidFill>
                <a:latin typeface="Constantia" pitchFamily="18" charset="0"/>
              </a:rPr>
              <a:t>Получает социальные гарантии – расходная часть бюджета (образование, ЖКХ, культура, социальные льготы, физическая культура и спорт и другие направления социальных гарантий населению)</a:t>
            </a:r>
          </a:p>
        </p:txBody>
      </p:sp>
      <p:pic>
        <p:nvPicPr>
          <p:cNvPr id="19467" name="Picture 4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727075" y="6089650"/>
            <a:ext cx="450850" cy="24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5" name="Picture 6" descr="школа - Елена Анатольевна Лаврентьева">
            <a:hlinkClick r:id="rId4" tooltip="далее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5857875"/>
            <a:ext cx="12906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5857875"/>
            <a:ext cx="10525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6" descr="http://www.kazan-day.ru/www/news/2014/2/1213500.4140327_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5857875"/>
            <a:ext cx="14335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" descr="http://susanin.udm.ru/upload/iblock/0dd/0dddb4aa298f7035929ff90ec013d12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5857875"/>
            <a:ext cx="1219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891213"/>
            <a:ext cx="10842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rrowheads="1"/>
          </p:cNvSpPr>
          <p:nvPr/>
        </p:nvSpPr>
        <p:spPr bwMode="auto">
          <a:xfrm>
            <a:off x="341313" y="765175"/>
            <a:ext cx="2674937" cy="863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6235099" y="556419"/>
            <a:ext cx="2746375" cy="7191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41313" y="836613"/>
            <a:ext cx="26035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ДОХОДЫ БЮДЖЕТА </a:t>
            </a:r>
          </a:p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10108,6 </a:t>
            </a:r>
            <a:r>
              <a:rPr lang="ru-RU" altLang="ru-RU" b="1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246813" y="692150"/>
            <a:ext cx="2746375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РАСХОДЫ БЮДЖЕТА</a:t>
            </a:r>
          </a:p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10305,6 </a:t>
            </a:r>
            <a:r>
              <a:rPr lang="ru-RU" altLang="ru-RU" b="1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>
            <a:off x="557213" y="2420938"/>
            <a:ext cx="2024062" cy="1295400"/>
          </a:xfrm>
          <a:prstGeom prst="homePlate">
            <a:avLst>
              <a:gd name="adj" fmla="val 39062"/>
            </a:avLst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7175" name="AutoShape 10"/>
          <p:cNvSpPr>
            <a:spLocks noChangeArrowheads="1"/>
          </p:cNvSpPr>
          <p:nvPr/>
        </p:nvSpPr>
        <p:spPr bwMode="auto">
          <a:xfrm>
            <a:off x="485775" y="4292600"/>
            <a:ext cx="2024063" cy="1295400"/>
          </a:xfrm>
          <a:prstGeom prst="homePlate">
            <a:avLst>
              <a:gd name="adj" fmla="val 39063"/>
            </a:avLst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7176" name="AutoShape 11"/>
          <p:cNvSpPr>
            <a:spLocks noChangeArrowheads="1"/>
          </p:cNvSpPr>
          <p:nvPr/>
        </p:nvSpPr>
        <p:spPr bwMode="auto">
          <a:xfrm rot="10800000">
            <a:off x="6138862" y="2158240"/>
            <a:ext cx="2819400" cy="720725"/>
          </a:xfrm>
          <a:prstGeom prst="homePlate">
            <a:avLst>
              <a:gd name="adj" fmla="val 121939"/>
            </a:avLst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485775" y="2636838"/>
            <a:ext cx="18161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Налоговые и неналоговые доходы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400" dirty="0" smtClean="0">
                <a:solidFill>
                  <a:srgbClr val="0066FF"/>
                </a:solidFill>
                <a:latin typeface="Times New Roman" pitchFamily="18" charset="0"/>
              </a:rPr>
              <a:t>1757,1 </a:t>
            </a: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341313" y="4437063"/>
            <a:ext cx="19589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400" dirty="0" smtClean="0">
                <a:solidFill>
                  <a:srgbClr val="0066FF"/>
                </a:solidFill>
                <a:latin typeface="Times New Roman" pitchFamily="18" charset="0"/>
              </a:rPr>
              <a:t>8351,5 </a:t>
            </a:r>
            <a:r>
              <a:rPr lang="ru-RU" altLang="ru-RU" sz="1400" dirty="0" err="1">
                <a:solidFill>
                  <a:srgbClr val="0066FF"/>
                </a:solidFill>
                <a:latin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179" name="AutoShape 18"/>
          <p:cNvSpPr>
            <a:spLocks noChangeArrowheads="1"/>
          </p:cNvSpPr>
          <p:nvPr/>
        </p:nvSpPr>
        <p:spPr bwMode="auto">
          <a:xfrm rot="10800000">
            <a:off x="6137274" y="3068638"/>
            <a:ext cx="2820988" cy="504825"/>
          </a:xfrm>
          <a:prstGeom prst="homePlate">
            <a:avLst>
              <a:gd name="adj" fmla="val 139701"/>
            </a:avLst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7180" name="AutoShape 19"/>
          <p:cNvSpPr>
            <a:spLocks noChangeArrowheads="1"/>
          </p:cNvSpPr>
          <p:nvPr/>
        </p:nvSpPr>
        <p:spPr bwMode="auto">
          <a:xfrm rot="10800000">
            <a:off x="6102350" y="3933825"/>
            <a:ext cx="2820988" cy="576263"/>
          </a:xfrm>
          <a:prstGeom prst="homePlate">
            <a:avLst>
              <a:gd name="adj" fmla="val 122383"/>
            </a:avLst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7181" name="AutoShape 20"/>
          <p:cNvSpPr>
            <a:spLocks noChangeArrowheads="1"/>
          </p:cNvSpPr>
          <p:nvPr/>
        </p:nvSpPr>
        <p:spPr bwMode="auto">
          <a:xfrm rot="10800000">
            <a:off x="6173788" y="4868862"/>
            <a:ext cx="2736850" cy="719137"/>
          </a:xfrm>
          <a:prstGeom prst="homePlate">
            <a:avLst>
              <a:gd name="adj" fmla="val 118733"/>
            </a:avLst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7182" name="AutoShape 22"/>
          <p:cNvSpPr>
            <a:spLocks noChangeArrowheads="1"/>
          </p:cNvSpPr>
          <p:nvPr/>
        </p:nvSpPr>
        <p:spPr bwMode="auto">
          <a:xfrm rot="10800000">
            <a:off x="6030913" y="1484313"/>
            <a:ext cx="2890837" cy="720725"/>
          </a:xfrm>
          <a:prstGeom prst="homePlate">
            <a:avLst>
              <a:gd name="adj" fmla="val 125381"/>
            </a:avLst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7183" name="Text Box 23"/>
          <p:cNvSpPr txBox="1">
            <a:spLocks noChangeArrowheads="1"/>
          </p:cNvSpPr>
          <p:nvPr/>
        </p:nvSpPr>
        <p:spPr bwMode="auto">
          <a:xfrm>
            <a:off x="6607175" y="1484313"/>
            <a:ext cx="23860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Общегосударственные вопросы 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0066FF"/>
                </a:solidFill>
                <a:latin typeface="Times New Roman" pitchFamily="18" charset="0"/>
              </a:rPr>
              <a:t>3616,7 </a:t>
            </a: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7184" name="Text Box 24"/>
          <p:cNvSpPr txBox="1">
            <a:spLocks noChangeArrowheads="1"/>
          </p:cNvSpPr>
          <p:nvPr/>
        </p:nvSpPr>
        <p:spPr bwMode="auto">
          <a:xfrm>
            <a:off x="6437313" y="2276475"/>
            <a:ext cx="27178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Национальная оборона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0066FF"/>
                </a:solidFill>
                <a:latin typeface="Times New Roman" pitchFamily="18" charset="0"/>
              </a:rPr>
              <a:t>182 </a:t>
            </a: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7185" name="Text Box 27"/>
          <p:cNvSpPr txBox="1">
            <a:spLocks noChangeArrowheads="1"/>
          </p:cNvSpPr>
          <p:nvPr/>
        </p:nvSpPr>
        <p:spPr bwMode="auto">
          <a:xfrm>
            <a:off x="6750050" y="3141663"/>
            <a:ext cx="21701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Национальная экономика 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0066FF"/>
                </a:solidFill>
                <a:latin typeface="Times New Roman" pitchFamily="18" charset="0"/>
              </a:rPr>
              <a:t>664 </a:t>
            </a: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7186" name="Text Box 28"/>
          <p:cNvSpPr txBox="1">
            <a:spLocks noChangeArrowheads="1"/>
          </p:cNvSpPr>
          <p:nvPr/>
        </p:nvSpPr>
        <p:spPr bwMode="auto">
          <a:xfrm>
            <a:off x="6750050" y="3933825"/>
            <a:ext cx="2241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Жилищно-коммунальное хозяйство </a:t>
            </a:r>
            <a:r>
              <a:rPr lang="ru-RU" altLang="ru-RU" sz="1400" dirty="0" smtClean="0">
                <a:solidFill>
                  <a:srgbClr val="0066FF"/>
                </a:solidFill>
                <a:latin typeface="Times New Roman" pitchFamily="18" charset="0"/>
              </a:rPr>
              <a:t>1760,2 </a:t>
            </a: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7187" name="AutoShape 31"/>
          <p:cNvSpPr>
            <a:spLocks noChangeArrowheads="1"/>
          </p:cNvSpPr>
          <p:nvPr/>
        </p:nvSpPr>
        <p:spPr bwMode="auto">
          <a:xfrm rot="10800000">
            <a:off x="6173788" y="5734050"/>
            <a:ext cx="2747962" cy="576263"/>
          </a:xfrm>
          <a:prstGeom prst="homePlate">
            <a:avLst>
              <a:gd name="adj" fmla="val 119215"/>
            </a:avLst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7188" name="Text Box 33"/>
          <p:cNvSpPr txBox="1">
            <a:spLocks noChangeArrowheads="1"/>
          </p:cNvSpPr>
          <p:nvPr/>
        </p:nvSpPr>
        <p:spPr bwMode="auto">
          <a:xfrm>
            <a:off x="6823075" y="4868863"/>
            <a:ext cx="21685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Культура, кинематография </a:t>
            </a:r>
            <a:r>
              <a:rPr lang="ru-RU" altLang="ru-RU" sz="1400" dirty="0" smtClean="0">
                <a:solidFill>
                  <a:srgbClr val="0066FF"/>
                </a:solidFill>
                <a:latin typeface="Times New Roman" pitchFamily="18" charset="0"/>
              </a:rPr>
              <a:t>3822,7 </a:t>
            </a: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7189" name="Text Box 34"/>
          <p:cNvSpPr txBox="1">
            <a:spLocks noChangeArrowheads="1"/>
          </p:cNvSpPr>
          <p:nvPr/>
        </p:nvSpPr>
        <p:spPr bwMode="auto">
          <a:xfrm>
            <a:off x="6823075" y="5805488"/>
            <a:ext cx="20970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Социальная политика 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0066FF"/>
                </a:solidFill>
                <a:latin typeface="Times New Roman" pitchFamily="18" charset="0"/>
              </a:rPr>
              <a:t>126,0 </a:t>
            </a:r>
            <a:r>
              <a:rPr lang="ru-RU" altLang="ru-RU" sz="1400" dirty="0">
                <a:solidFill>
                  <a:srgbClr val="0066FF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7190" name="AutoShape 41"/>
          <p:cNvSpPr>
            <a:spLocks noChangeArrowheads="1"/>
          </p:cNvSpPr>
          <p:nvPr/>
        </p:nvSpPr>
        <p:spPr bwMode="auto">
          <a:xfrm>
            <a:off x="3365500" y="981075"/>
            <a:ext cx="2459038" cy="1152525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7191" name="AutoShape 42"/>
          <p:cNvSpPr>
            <a:spLocks noChangeArrowheads="1"/>
          </p:cNvSpPr>
          <p:nvPr/>
        </p:nvSpPr>
        <p:spPr bwMode="auto">
          <a:xfrm>
            <a:off x="3222625" y="5373688"/>
            <a:ext cx="2457450" cy="1152525"/>
          </a:xfrm>
          <a:prstGeom prst="beve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7192" name="Text Box 43"/>
          <p:cNvSpPr txBox="1">
            <a:spLocks noChangeArrowheads="1"/>
          </p:cNvSpPr>
          <p:nvPr/>
        </p:nvSpPr>
        <p:spPr bwMode="auto">
          <a:xfrm>
            <a:off x="3581400" y="1196975"/>
            <a:ext cx="2095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rgbClr val="0066FF"/>
                </a:solidFill>
                <a:latin typeface="Times New Roman" pitchFamily="18" charset="0"/>
              </a:rPr>
              <a:t>Доходы в расчете на 1 жителя </a:t>
            </a:r>
            <a:r>
              <a:rPr lang="ru-RU" altLang="ru-RU" sz="1600" dirty="0" smtClean="0">
                <a:solidFill>
                  <a:srgbClr val="0066FF"/>
                </a:solidFill>
                <a:latin typeface="Times New Roman" pitchFamily="18" charset="0"/>
              </a:rPr>
              <a:t>4,26 </a:t>
            </a:r>
            <a:r>
              <a:rPr lang="ru-RU" altLang="ru-RU" sz="1600" dirty="0">
                <a:solidFill>
                  <a:srgbClr val="0066FF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7193" name="Text Box 45"/>
          <p:cNvSpPr txBox="1">
            <a:spLocks noChangeArrowheads="1"/>
          </p:cNvSpPr>
          <p:nvPr/>
        </p:nvSpPr>
        <p:spPr bwMode="auto">
          <a:xfrm>
            <a:off x="3438525" y="5589588"/>
            <a:ext cx="2095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rgbClr val="0066FF"/>
                </a:solidFill>
                <a:latin typeface="Times New Roman" pitchFamily="18" charset="0"/>
              </a:rPr>
              <a:t>Расходы в расчете на 1 жителя </a:t>
            </a:r>
            <a:r>
              <a:rPr lang="ru-RU" altLang="ru-RU" sz="1600" dirty="0" smtClean="0">
                <a:solidFill>
                  <a:srgbClr val="0066FF"/>
                </a:solidFill>
                <a:latin typeface="Times New Roman" pitchFamily="18" charset="0"/>
              </a:rPr>
              <a:t>4,34 </a:t>
            </a:r>
            <a:r>
              <a:rPr lang="ru-RU" altLang="ru-RU" sz="1600" dirty="0">
                <a:solidFill>
                  <a:srgbClr val="0066FF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7194" name="Rectangle 46"/>
          <p:cNvSpPr>
            <a:spLocks noChangeArrowheads="1"/>
          </p:cNvSpPr>
          <p:nvPr/>
        </p:nvSpPr>
        <p:spPr bwMode="auto">
          <a:xfrm>
            <a:off x="0" y="0"/>
            <a:ext cx="91805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u="sng" dirty="0">
                <a:solidFill>
                  <a:srgbClr val="0066FF"/>
                </a:solidFill>
                <a:latin typeface="Times New Roman" pitchFamily="18" charset="0"/>
              </a:rPr>
              <a:t>Основные параметры исполнения бюджета</a:t>
            </a:r>
          </a:p>
          <a:p>
            <a:pPr algn="ctr"/>
            <a:r>
              <a:rPr lang="ru-RU" altLang="ru-RU" b="1" u="sng" dirty="0">
                <a:solidFill>
                  <a:srgbClr val="0066FF"/>
                </a:solidFill>
                <a:latin typeface="Times New Roman" pitchFamily="18" charset="0"/>
              </a:rPr>
              <a:t>Васильевского сельского поселения </a:t>
            </a:r>
          </a:p>
          <a:p>
            <a:pPr algn="ctr"/>
            <a:r>
              <a:rPr lang="ru-RU" altLang="ru-RU" b="1" u="sng" dirty="0">
                <a:solidFill>
                  <a:srgbClr val="0066FF"/>
                </a:solidFill>
                <a:latin typeface="Times New Roman" pitchFamily="18" charset="0"/>
              </a:rPr>
              <a:t>за </a:t>
            </a:r>
            <a:r>
              <a:rPr lang="ru-RU" altLang="ru-RU" b="1" u="sng" dirty="0" smtClean="0">
                <a:solidFill>
                  <a:srgbClr val="0066FF"/>
                </a:solidFill>
                <a:latin typeface="Times New Roman" pitchFamily="18" charset="0"/>
              </a:rPr>
              <a:t>2018 </a:t>
            </a:r>
            <a:r>
              <a:rPr lang="ru-RU" altLang="ru-RU" b="1" u="sng" dirty="0">
                <a:solidFill>
                  <a:srgbClr val="0066FF"/>
                </a:solidFill>
                <a:latin typeface="Times New Roman" pitchFamily="18" charset="0"/>
              </a:rPr>
              <a:t>год</a:t>
            </a:r>
          </a:p>
        </p:txBody>
      </p:sp>
      <p:pic>
        <p:nvPicPr>
          <p:cNvPr id="7195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420938"/>
            <a:ext cx="3529013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AutoShape 31"/>
          <p:cNvSpPr>
            <a:spLocks noChangeArrowheads="1"/>
          </p:cNvSpPr>
          <p:nvPr/>
        </p:nvSpPr>
        <p:spPr bwMode="auto">
          <a:xfrm rot="10800000">
            <a:off x="6246813" y="6329361"/>
            <a:ext cx="2676524" cy="576263"/>
          </a:xfrm>
          <a:prstGeom prst="homePlate">
            <a:avLst>
              <a:gd name="adj" fmla="val 119215"/>
            </a:avLst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r>
              <a:rPr lang="ru-RU" altLang="ru-RU" sz="1400" dirty="0" smtClean="0">
                <a:solidFill>
                  <a:srgbClr val="0066FF"/>
                </a:solidFill>
                <a:latin typeface="Times New Roman" pitchFamily="18" charset="0"/>
              </a:rPr>
              <a:t>Национальная безопасность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0066FF"/>
                </a:solidFill>
                <a:latin typeface="Times New Roman" pitchFamily="18" charset="0"/>
              </a:rPr>
              <a:t>134,0 тыс. руб.</a:t>
            </a:r>
            <a:endParaRPr lang="ru-RU" altLang="ru-RU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88913"/>
            <a:ext cx="900112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7620" name="Rectangle 6"/>
          <p:cNvSpPr>
            <a:spLocks noChangeArrowheads="1"/>
          </p:cNvSpPr>
          <p:nvPr/>
        </p:nvSpPr>
        <p:spPr bwMode="auto">
          <a:xfrm>
            <a:off x="-161925" y="9525"/>
            <a:ext cx="941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i="1" u="sng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доходам</a:t>
            </a:r>
          </a:p>
        </p:txBody>
      </p:sp>
      <p:sp>
        <p:nvSpPr>
          <p:cNvPr id="367621" name="Text Box 7"/>
          <p:cNvSpPr txBox="1">
            <a:spLocks noChangeArrowheads="1"/>
          </p:cNvSpPr>
          <p:nvPr/>
        </p:nvSpPr>
        <p:spPr bwMode="auto">
          <a:xfrm>
            <a:off x="198438" y="549275"/>
            <a:ext cx="88550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82563" algn="just">
              <a:defRPr/>
            </a:pPr>
            <a:r>
              <a:rPr lang="ru-RU" altLang="ru-RU" sz="1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Бюджет Васильевского сельского поселения по доходам за 2018 год исполнен на 97,1% к уточненному плану и составил 10108,6 тыс. рублей, в том числе по налоговым  и  неналоговым  доходам  выполнение составило 99,0 % или на сумму 1757,1 тыс. рублей, безвозмездные поступления составили  8351,5 тыс. руб. По сравнению с уровнем 2017 года объем доходов бюджета уменьшился на 93,4 %, из них по налоговым и неналоговым доходам уменьшился на 86,1 %, по безвозмездным поступлениям увеличился на 95,1 %. Налоговые и неналоговые доходы в структуре бюджета поселения составили за отчетный период – 17,4%, безвозмездные поступления – 82,6% </a:t>
            </a:r>
          </a:p>
          <a:p>
            <a:pPr indent="182563" algn="just">
              <a:defRPr/>
            </a:pPr>
            <a:endParaRPr lang="ru-RU" altLang="ru-RU" sz="140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504134"/>
              </p:ext>
            </p:extLst>
          </p:nvPr>
        </p:nvGraphicFramePr>
        <p:xfrm>
          <a:off x="917848" y="1827983"/>
          <a:ext cx="5670736" cy="486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557713"/>
            <a:ext cx="3281363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42" name="Text Box 4"/>
          <p:cNvSpPr txBox="1">
            <a:spLocks noChangeArrowheads="1"/>
          </p:cNvSpPr>
          <p:nvPr/>
        </p:nvSpPr>
        <p:spPr bwMode="auto">
          <a:xfrm>
            <a:off x="252413" y="115888"/>
            <a:ext cx="8729662" cy="923925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ru-RU" alt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Налоговых и неналоговых доходов поступило в бюджет Васильевского сельского поселения в сумме 2040,3 тыс. руб. или 100 % годового плана. По сравнению с  2016 годом объем налоговых и неналоговых поступлений уменьшился на 6717,5тыс. рублей.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1474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0" y="1657350"/>
            <a:ext cx="91805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514753"/>
              </p:ext>
            </p:extLst>
          </p:nvPr>
        </p:nvGraphicFramePr>
        <p:xfrm>
          <a:off x="292100" y="1730375"/>
          <a:ext cx="8323263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3" name="AutoShape 13"/>
          <p:cNvSpPr>
            <a:spLocks noChangeArrowheads="1"/>
          </p:cNvSpPr>
          <p:nvPr/>
        </p:nvSpPr>
        <p:spPr bwMode="auto">
          <a:xfrm>
            <a:off x="1854200" y="5157788"/>
            <a:ext cx="1368425" cy="431800"/>
          </a:xfrm>
          <a:prstGeom prst="curvedUpArrow">
            <a:avLst>
              <a:gd name="adj1" fmla="val 63382"/>
              <a:gd name="adj2" fmla="val 126765"/>
              <a:gd name="adj3" fmla="val 33333"/>
            </a:avLst>
          </a:prstGeom>
          <a:solidFill>
            <a:srgbClr val="C0C0C0"/>
          </a:solidFill>
          <a:ln w="1079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AutoShape 14"/>
          <p:cNvSpPr>
            <a:spLocks noChangeArrowheads="1"/>
          </p:cNvSpPr>
          <p:nvPr/>
        </p:nvSpPr>
        <p:spPr bwMode="auto">
          <a:xfrm rot="4871592">
            <a:off x="4217988" y="4914900"/>
            <a:ext cx="342900" cy="1143000"/>
          </a:xfrm>
          <a:prstGeom prst="curvedLeftArrow">
            <a:avLst>
              <a:gd name="adj1" fmla="val 66667"/>
              <a:gd name="adj2" fmla="val 133333"/>
              <a:gd name="adj3" fmla="val 33333"/>
            </a:avLst>
          </a:prstGeom>
          <a:solidFill>
            <a:srgbClr val="C0C0C0"/>
          </a:solidFill>
          <a:ln w="1079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Rectangle 15"/>
          <p:cNvSpPr>
            <a:spLocks noChangeArrowheads="1"/>
          </p:cNvSpPr>
          <p:nvPr/>
        </p:nvSpPr>
        <p:spPr bwMode="auto">
          <a:xfrm>
            <a:off x="1493838" y="5732463"/>
            <a:ext cx="317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000" dirty="0">
                <a:latin typeface="Arial" charset="0"/>
              </a:rPr>
              <a:t>                  +134,6                                              -10,4</a:t>
            </a:r>
          </a:p>
          <a:p>
            <a:pPr eaLnBrk="0" hangingPunct="0"/>
            <a:endParaRPr lang="ru-RU" altLang="ru-RU" sz="1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93"/>
          <p:cNvSpPr>
            <a:spLocks noChangeShapeType="1"/>
          </p:cNvSpPr>
          <p:nvPr/>
        </p:nvSpPr>
        <p:spPr bwMode="auto">
          <a:xfrm>
            <a:off x="5645150" y="4381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3" name="Line 579"/>
          <p:cNvSpPr>
            <a:spLocks noChangeShapeType="1"/>
          </p:cNvSpPr>
          <p:nvPr/>
        </p:nvSpPr>
        <p:spPr bwMode="auto">
          <a:xfrm>
            <a:off x="5645150" y="-322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Line 1734"/>
          <p:cNvSpPr>
            <a:spLocks noChangeShapeType="1"/>
          </p:cNvSpPr>
          <p:nvPr/>
        </p:nvSpPr>
        <p:spPr bwMode="auto">
          <a:xfrm>
            <a:off x="5645150" y="-1146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Text Box 2017"/>
          <p:cNvSpPr txBox="1">
            <a:spLocks noChangeArrowheads="1"/>
          </p:cNvSpPr>
          <p:nvPr/>
        </p:nvSpPr>
        <p:spPr bwMode="auto">
          <a:xfrm>
            <a:off x="414338" y="188913"/>
            <a:ext cx="8531225" cy="641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FF3300"/>
                </a:solidFill>
                <a:latin typeface="Times New Roman" pitchFamily="18" charset="0"/>
              </a:rPr>
              <a:t>Поступление налоговых и неналоговых доходов в бюджет Васильевского сельского поселения в </a:t>
            </a:r>
            <a:r>
              <a:rPr lang="ru-RU" altLang="ru-RU" b="1" dirty="0" smtClean="0">
                <a:solidFill>
                  <a:srgbClr val="FF3300"/>
                </a:solidFill>
                <a:latin typeface="Times New Roman" pitchFamily="18" charset="0"/>
              </a:rPr>
              <a:t>2018 </a:t>
            </a:r>
            <a:r>
              <a:rPr lang="ru-RU" altLang="ru-RU" b="1" dirty="0">
                <a:solidFill>
                  <a:srgbClr val="FF3300"/>
                </a:solidFill>
                <a:latin typeface="Times New Roman" pitchFamily="18" charset="0"/>
              </a:rPr>
              <a:t>году</a:t>
            </a:r>
          </a:p>
        </p:txBody>
      </p:sp>
      <p:sp>
        <p:nvSpPr>
          <p:cNvPr id="10246" name="Line 2632"/>
          <p:cNvSpPr>
            <a:spLocks noChangeShapeType="1"/>
          </p:cNvSpPr>
          <p:nvPr/>
        </p:nvSpPr>
        <p:spPr bwMode="auto">
          <a:xfrm>
            <a:off x="5645150" y="273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7" name="Line 2884"/>
          <p:cNvSpPr>
            <a:spLocks noChangeShapeType="1"/>
          </p:cNvSpPr>
          <p:nvPr/>
        </p:nvSpPr>
        <p:spPr bwMode="auto">
          <a:xfrm>
            <a:off x="5645150" y="-368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71702" name="Group 10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00185"/>
              </p:ext>
            </p:extLst>
          </p:nvPr>
        </p:nvGraphicFramePr>
        <p:xfrm>
          <a:off x="414338" y="1052513"/>
          <a:ext cx="8596313" cy="5635626"/>
        </p:xfrm>
        <a:graphic>
          <a:graphicData uri="http://schemas.openxmlformats.org/drawingml/2006/table">
            <a:tbl>
              <a:tblPr/>
              <a:tblGrid>
                <a:gridCol w="3526636"/>
                <a:gridCol w="974158"/>
                <a:gridCol w="903906"/>
                <a:gridCol w="991330"/>
                <a:gridCol w="782136"/>
                <a:gridCol w="1209891"/>
                <a:gridCol w="208256"/>
              </a:tblGrid>
              <a:tr h="469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2017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2018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Тыс.руб.</a:t>
                      </a: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Тыс.руб.</a:t>
                      </a: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Тыс.руб.</a:t>
                      </a: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Темп роста, % к  2016г.</a:t>
                      </a: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579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НЕНАЛОГОВЫЕДОХОДЫ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1773,5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1757,1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86,1</a:t>
                      </a: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572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2040,2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1773,5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1757,1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99</a:t>
                      </a: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639,7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1269,7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1065,5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84,2</a:t>
                      </a: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1262,7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984,3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140,3</a:t>
                      </a: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3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Доходы от использования имущества, находящегося  в государственной и муниципальной собственности</a:t>
                      </a:r>
                    </a:p>
                  </a:txBody>
                  <a:tcPr marL="91428" marR="91428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28" marR="91428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10344" name="Rectangle 873"/>
          <p:cNvSpPr>
            <a:spLocks noChangeArrowheads="1"/>
          </p:cNvSpPr>
          <p:nvPr/>
        </p:nvSpPr>
        <p:spPr bwMode="auto">
          <a:xfrm>
            <a:off x="-1588" y="11725275"/>
            <a:ext cx="18415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Text Box 885"/>
          <p:cNvSpPr txBox="1">
            <a:spLocks noGrp="1" noChangeArrowheads="1"/>
          </p:cNvSpPr>
          <p:nvPr>
            <p:ph type="title"/>
          </p:nvPr>
        </p:nvSpPr>
        <p:spPr>
          <a:xfrm>
            <a:off x="485775" y="0"/>
            <a:ext cx="8280400" cy="47625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800" b="1" dirty="0" smtClean="0">
                <a:solidFill>
                  <a:srgbClr val="FF3300"/>
                </a:solidFill>
                <a:latin typeface="Times New Roman" pitchFamily="18" charset="0"/>
              </a:rPr>
              <a:t>Безвозмездные поступления в бюджет </a:t>
            </a:r>
            <a:br>
              <a:rPr lang="ru-RU" altLang="ru-RU" sz="1800" b="1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FF3300"/>
                </a:solidFill>
                <a:latin typeface="Times New Roman" pitchFamily="18" charset="0"/>
              </a:rPr>
              <a:t>Васильевского сельского поселения за 2018 год</a:t>
            </a:r>
          </a:p>
        </p:txBody>
      </p:sp>
      <p:graphicFrame>
        <p:nvGraphicFramePr>
          <p:cNvPr id="1030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30652"/>
              </p:ext>
            </p:extLst>
          </p:nvPr>
        </p:nvGraphicFramePr>
        <p:xfrm>
          <a:off x="341311" y="620713"/>
          <a:ext cx="8497888" cy="3390918"/>
        </p:xfrm>
        <a:graphic>
          <a:graphicData uri="http://schemas.openxmlformats.org/drawingml/2006/table">
            <a:tbl>
              <a:tblPr/>
              <a:tblGrid>
                <a:gridCol w="3050400"/>
                <a:gridCol w="1016801"/>
                <a:gridCol w="890301"/>
                <a:gridCol w="919123"/>
                <a:gridCol w="722168"/>
                <a:gridCol w="955953"/>
                <a:gridCol w="943142"/>
              </a:tblGrid>
              <a:tr h="4396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2017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2018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 к 2017году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8790,8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8361,4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8351,5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82,6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Дотации бюджетам поселений на выравнивание бюджетной обеспеченности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6708,8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6958,9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6958,9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09550" algn="l"/>
                          <a:tab pos="311150" algn="ct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Субвенции бюджетам поселений на осуществление  полномочий по первичному учету на территориях, где отсутствуют военные комиссариаты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1094,5;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Прочие субсидии бюджетам сельских поселений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405,6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405,6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Прочие межбюджетные трансферты, передаваемые бюджетам поселений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843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809,2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809,2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Object 8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457758"/>
              </p:ext>
            </p:extLst>
          </p:nvPr>
        </p:nvGraphicFramePr>
        <p:xfrm>
          <a:off x="317500" y="3835400"/>
          <a:ext cx="5397500" cy="28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322" name="Rectangle 882"/>
          <p:cNvSpPr>
            <a:spLocks noChangeArrowheads="1"/>
          </p:cNvSpPr>
          <p:nvPr/>
        </p:nvSpPr>
        <p:spPr bwMode="auto">
          <a:xfrm>
            <a:off x="5670550" y="3922713"/>
            <a:ext cx="3168650" cy="18161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altLang="ru-RU" sz="1400" dirty="0">
                <a:latin typeface="Times New Roman" pitchFamily="18" charset="0"/>
              </a:rPr>
              <a:t>Безвозмездные поступления в </a:t>
            </a:r>
            <a:r>
              <a:rPr lang="ru-RU" altLang="ru-RU" sz="1400" dirty="0" smtClean="0">
                <a:latin typeface="Times New Roman" pitchFamily="18" charset="0"/>
              </a:rPr>
              <a:t>2018 </a:t>
            </a:r>
            <a:r>
              <a:rPr lang="ru-RU" altLang="ru-RU" sz="1400" dirty="0">
                <a:latin typeface="Times New Roman" pitchFamily="18" charset="0"/>
              </a:rPr>
              <a:t>году составили в сумме </a:t>
            </a:r>
            <a:r>
              <a:rPr lang="ru-RU" altLang="ru-RU" sz="1400" dirty="0" smtClean="0">
                <a:latin typeface="Times New Roman" pitchFamily="18" charset="0"/>
              </a:rPr>
              <a:t>8351,5тыс</a:t>
            </a:r>
            <a:r>
              <a:rPr lang="ru-RU" altLang="ru-RU" sz="1400" dirty="0">
                <a:latin typeface="Times New Roman" pitchFamily="18" charset="0"/>
              </a:rPr>
              <a:t>. рублей или на </a:t>
            </a:r>
            <a:r>
              <a:rPr lang="ru-RU" altLang="ru-RU" sz="1400" dirty="0" smtClean="0">
                <a:latin typeface="Times New Roman" pitchFamily="18" charset="0"/>
              </a:rPr>
              <a:t>99,9%,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уменьшились </a:t>
            </a:r>
            <a:r>
              <a:rPr lang="ru-RU" altLang="ru-RU" sz="1400" dirty="0">
                <a:latin typeface="Times New Roman" pitchFamily="18" charset="0"/>
              </a:rPr>
              <a:t>по сравнению с </a:t>
            </a:r>
            <a:r>
              <a:rPr lang="ru-RU" altLang="ru-RU" sz="1400" dirty="0" smtClean="0">
                <a:latin typeface="Times New Roman" pitchFamily="18" charset="0"/>
              </a:rPr>
              <a:t>2017 </a:t>
            </a:r>
            <a:r>
              <a:rPr lang="ru-RU" altLang="ru-RU" sz="1400" dirty="0">
                <a:latin typeface="Times New Roman" pitchFamily="18" charset="0"/>
              </a:rPr>
              <a:t>годом на </a:t>
            </a:r>
            <a:r>
              <a:rPr lang="ru-RU" altLang="ru-RU" sz="1400" dirty="0" smtClean="0">
                <a:latin typeface="Times New Roman" pitchFamily="18" charset="0"/>
              </a:rPr>
              <a:t>95 </a:t>
            </a:r>
            <a:r>
              <a:rPr lang="ru-RU" altLang="ru-RU" sz="1400" dirty="0">
                <a:latin typeface="Times New Roman" pitchFamily="18" charset="0"/>
              </a:rPr>
              <a:t>%. Из общей суммы доходов, дотации  составили </a:t>
            </a:r>
            <a:r>
              <a:rPr lang="ru-RU" altLang="ru-RU" sz="1400" dirty="0" smtClean="0">
                <a:latin typeface="Times New Roman" pitchFamily="18" charset="0"/>
              </a:rPr>
              <a:t>68,8 </a:t>
            </a:r>
            <a:r>
              <a:rPr lang="ru-RU" altLang="ru-RU" sz="1400" dirty="0">
                <a:latin typeface="Times New Roman" pitchFamily="18" charset="0"/>
              </a:rPr>
              <a:t>%, субвенции – </a:t>
            </a:r>
            <a:r>
              <a:rPr lang="ru-RU" altLang="ru-RU" sz="1400" dirty="0" smtClean="0">
                <a:latin typeface="Times New Roman" pitchFamily="18" charset="0"/>
              </a:rPr>
              <a:t>1,8 </a:t>
            </a:r>
            <a:r>
              <a:rPr lang="ru-RU" altLang="ru-RU" sz="1400" dirty="0">
                <a:latin typeface="Times New Roman" pitchFamily="18" charset="0"/>
              </a:rPr>
              <a:t>%, прочие межбюджетные трансферты – </a:t>
            </a:r>
            <a:r>
              <a:rPr lang="ru-RU" altLang="ru-RU" sz="1400" dirty="0" smtClean="0">
                <a:latin typeface="Times New Roman" pitchFamily="18" charset="0"/>
              </a:rPr>
              <a:t>8%. Субсидии-4%</a:t>
            </a:r>
            <a:endParaRPr lang="ru-RU" alt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13719</TotalTime>
  <Words>1501</Words>
  <Application>Microsoft Office PowerPoint</Application>
  <PresentationFormat>Произвольный</PresentationFormat>
  <Paragraphs>379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Океан</vt:lpstr>
      <vt:lpstr>Презентация PowerPoint</vt:lpstr>
      <vt:lpstr>   </vt:lpstr>
      <vt:lpstr>Презентация PowerPoint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 в бюджет  Васильевского сельского поселения за 2018 год</vt:lpstr>
      <vt:lpstr>Исполнение бюджета поселения по расходам</vt:lpstr>
      <vt:lpstr>Презентация PowerPoint</vt:lpstr>
      <vt:lpstr>Презентация PowerPoint</vt:lpstr>
      <vt:lpstr>Муниципальные программы (исполнение бюджета в разрезе муниципальных программ за 2017 год)</vt:lpstr>
      <vt:lpstr>Муниципальный долг Васильевского сельского поселения</vt:lpstr>
      <vt:lpstr>Презентация PowerPoint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Брошюра</dc:title>
  <dc:creator>Finupr2</dc:creator>
  <cp:lastModifiedBy>Пользователь</cp:lastModifiedBy>
  <cp:revision>335</cp:revision>
  <cp:lastPrinted>2017-06-16T07:30:45Z</cp:lastPrinted>
  <dcterms:created xsi:type="dcterms:W3CDTF">2013-12-17T06:08:51Z</dcterms:created>
  <dcterms:modified xsi:type="dcterms:W3CDTF">2019-08-13T10:50:45Z</dcterms:modified>
</cp:coreProperties>
</file>