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30"/>
  </p:notesMasterIdLst>
  <p:sldIdLst>
    <p:sldId id="257" r:id="rId2"/>
    <p:sldId id="258" r:id="rId3"/>
    <p:sldId id="263" r:id="rId4"/>
    <p:sldId id="270" r:id="rId5"/>
    <p:sldId id="271" r:id="rId6"/>
    <p:sldId id="259" r:id="rId7"/>
    <p:sldId id="274" r:id="rId8"/>
    <p:sldId id="277" r:id="rId9"/>
    <p:sldId id="261" r:id="rId10"/>
    <p:sldId id="262" r:id="rId11"/>
    <p:sldId id="278" r:id="rId12"/>
    <p:sldId id="264" r:id="rId13"/>
    <p:sldId id="281" r:id="rId14"/>
    <p:sldId id="265" r:id="rId15"/>
    <p:sldId id="268" r:id="rId16"/>
    <p:sldId id="282" r:id="rId17"/>
    <p:sldId id="283" r:id="rId18"/>
    <p:sldId id="284" r:id="rId19"/>
    <p:sldId id="285" r:id="rId20"/>
    <p:sldId id="287" r:id="rId21"/>
    <p:sldId id="286" r:id="rId22"/>
    <p:sldId id="288" r:id="rId23"/>
    <p:sldId id="289" r:id="rId24"/>
    <p:sldId id="290" r:id="rId25"/>
    <p:sldId id="291" r:id="rId26"/>
    <p:sldId id="266" r:id="rId27"/>
    <p:sldId id="273" r:id="rId28"/>
    <p:sldId id="27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НФ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99FF"/>
    <a:srgbClr val="6600FF"/>
    <a:srgbClr val="000000"/>
    <a:srgbClr val="FFFF00"/>
    <a:srgbClr val="0000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351" autoAdjust="0"/>
  </p:normalViewPr>
  <p:slideViewPr>
    <p:cSldViewPr>
      <p:cViewPr>
        <p:scale>
          <a:sx n="75" d="100"/>
          <a:sy n="75" d="100"/>
        </p:scale>
        <p:origin x="-117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111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22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33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6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1661.2</c:v>
                </c:pt>
                <c:pt idx="1">
                  <c:v>1845</c:v>
                </c:pt>
                <c:pt idx="2">
                  <c:v>1846.6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8538.9</c:v>
                </c:pt>
                <c:pt idx="1">
                  <c:v>6293.2</c:v>
                </c:pt>
                <c:pt idx="2">
                  <c:v>6052.01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98"/>
        <c:axId val="36538240"/>
        <c:axId val="36539776"/>
      </c:barChart>
      <c:catAx>
        <c:axId val="36538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539776"/>
        <c:crosses val="autoZero"/>
        <c:auto val="1"/>
        <c:lblAlgn val="ctr"/>
        <c:lblOffset val="100"/>
        <c:noMultiLvlLbl val="0"/>
      </c:catAx>
      <c:valAx>
        <c:axId val="365397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6538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4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347603100789314E-2"/>
          <c:y val="0"/>
          <c:w val="0.90090090090090058"/>
          <c:h val="0.782897700328825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2020год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Обеспечение уличного освещения -700,0 тыс. руб.</c:v>
                </c:pt>
                <c:pt idx="1">
                  <c:v>Благоустройство и озеленение территории сельского поселения - 282,3тыс.руб.</c:v>
                </c:pt>
                <c:pt idx="2">
                  <c:v>Содержание мест захоронения- 163,9</c:v>
                </c:pt>
                <c:pt idx="3">
                  <c:v>Строительство и ремонт колодцев -74,4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57.3</c:v>
                </c:pt>
                <c:pt idx="1">
                  <c:v>23.1</c:v>
                </c:pt>
                <c:pt idx="2">
                  <c:v>13.4</c:v>
                </c:pt>
                <c:pt idx="3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9.1241704560708639E-2"/>
          <c:y val="0.62563106552249426"/>
          <c:w val="0.90095418526411153"/>
          <c:h val="0.3742077584788124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FF0000"/>
                        </a:solidFill>
                      </a:rPr>
                      <a:t>83,3</a:t>
                    </a:r>
                    <a:r>
                      <a:rPr lang="en-US" baseline="0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rgbClr val="FF0000"/>
                        </a:solidFill>
                      </a:rPr>
                      <a:t>1</a:t>
                    </a:r>
                    <a:r>
                      <a:rPr lang="ru-RU" baseline="0" dirty="0" smtClean="0">
                        <a:solidFill>
                          <a:srgbClr val="FF0000"/>
                        </a:solidFill>
                      </a:rPr>
                      <a:t>,8</a:t>
                    </a:r>
                    <a:r>
                      <a:rPr lang="en-US" baseline="0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FF0000"/>
                        </a:solidFill>
                      </a:rPr>
                      <a:t>14,9</a:t>
                    </a:r>
                    <a:r>
                      <a:rPr lang="en-US" baseline="0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rgbClr val="FF0000"/>
                        </a:solidFill>
                      </a:rPr>
                      <a:t>14</a:t>
                    </a:r>
                    <a:r>
                      <a:rPr lang="ru-RU" baseline="0" dirty="0" smtClean="0">
                        <a:solidFill>
                          <a:srgbClr val="FF0000"/>
                        </a:solidFill>
                      </a:rPr>
                      <a:t>,0</a:t>
                    </a:r>
                    <a:r>
                      <a:rPr lang="en-US" baseline="0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rgbClr val="FF0000"/>
                        </a:solidFill>
                      </a:rPr>
                      <a:t>0</a:t>
                    </a:r>
                    <a:r>
                      <a:rPr lang="ru-RU" baseline="0" dirty="0" smtClean="0">
                        <a:solidFill>
                          <a:srgbClr val="FF0000"/>
                        </a:solidFill>
                      </a:rPr>
                      <a:t>,3</a:t>
                    </a:r>
                    <a:r>
                      <a:rPr lang="en-US" baseline="0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Земельный налог - 1005,0 тыс.руб.</c:v>
                </c:pt>
                <c:pt idx="1">
                  <c:v>Налог на имущество физических лиц -80,0тыс.руб.</c:v>
                </c:pt>
                <c:pt idx="2">
                  <c:v>Налог на доходы физических лиц - 543,2,0тыс.руб.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1005</c:v>
                </c:pt>
                <c:pt idx="1">
                  <c:v>80</c:v>
                </c:pt>
                <c:pt idx="2">
                  <c:v>543.20000000000005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567901234568521"/>
          <c:y val="0.11167195246224072"/>
          <c:w val="0.39506172839506443"/>
          <c:h val="0.74877917145183248"/>
        </c:manualLayout>
      </c:layout>
      <c:overlay val="0"/>
    </c:legend>
    <c:plotVisOnly val="1"/>
    <c:dispBlanksAs val="gap"/>
    <c:showDLblsOverMax val="0"/>
  </c:chart>
  <c:spPr>
    <a:gradFill rotWithShape="1">
      <a:gsLst>
        <a:gs pos="0">
          <a:schemeClr val="accent2">
            <a:shade val="51000"/>
            <a:satMod val="130000"/>
          </a:schemeClr>
        </a:gs>
        <a:gs pos="80000">
          <a:schemeClr val="accent2">
            <a:shade val="93000"/>
            <a:satMod val="130000"/>
          </a:schemeClr>
        </a:gs>
        <a:gs pos="100000">
          <a:schemeClr val="accent2">
            <a:shade val="94000"/>
            <a:satMod val="135000"/>
          </a:schemeClr>
        </a:gs>
      </a:gsLst>
      <a:lin ang="16200000" scaled="0"/>
    </a:gradFill>
    <a:ln>
      <a:noFill/>
    </a:ln>
    <a:effectLst>
      <a:outerShdw blurRad="40000" dist="23000" dir="5400000" rotWithShape="0">
        <a:srgbClr val="000000">
          <a:alpha val="35000"/>
        </a:srgbClr>
      </a:outerShdw>
    </a:effectLst>
    <a:scene3d>
      <a:camera prst="orthographicFront">
        <a:rot lat="0" lon="0" rev="0"/>
      </a:camera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(тыс.руб.)</a:t>
            </a:r>
          </a:p>
        </c:rich>
      </c:tx>
      <c:layout>
        <c:manualLayout>
          <c:xMode val="edge"/>
          <c:yMode val="edge"/>
          <c:x val="0.82281629726840078"/>
          <c:y val="4.3399643279992399E-2"/>
        </c:manualLayout>
      </c:layout>
      <c:overlay val="0"/>
    </c:title>
    <c:autoTitleDeleted val="0"/>
    <c:view3D>
      <c:rotX val="20"/>
      <c:rotY val="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430891222353358E-3"/>
          <c:y val="0.1536696483844448"/>
          <c:w val="0.9531809386658826"/>
          <c:h val="0.7658938098860728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7065.7</c:v>
                </c:pt>
                <c:pt idx="1">
                  <c:v>6092</c:v>
                </c:pt>
                <c:pt idx="2">
                  <c:v>5878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628.1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200.6</c:v>
                </c:pt>
                <c:pt idx="1">
                  <c:v>200.6</c:v>
                </c:pt>
                <c:pt idx="2">
                  <c:v>200.6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 formatCode="#,##0.0">
                  <c:v>643.9</c:v>
                </c:pt>
                <c:pt idx="2" formatCode="#,##0.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292"/>
        <c:shape val="cylinder"/>
        <c:axId val="33404416"/>
        <c:axId val="33405952"/>
        <c:axId val="86489728"/>
      </c:bar3DChart>
      <c:catAx>
        <c:axId val="33404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3405952"/>
        <c:crosses val="autoZero"/>
        <c:auto val="1"/>
        <c:lblAlgn val="ctr"/>
        <c:lblOffset val="100"/>
        <c:noMultiLvlLbl val="0"/>
      </c:catAx>
      <c:valAx>
        <c:axId val="3340595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one"/>
        <c:crossAx val="33404416"/>
        <c:crosses val="autoZero"/>
        <c:crossBetween val="between"/>
      </c:valAx>
      <c:serAx>
        <c:axId val="86489728"/>
        <c:scaling>
          <c:orientation val="minMax"/>
        </c:scaling>
        <c:delete val="0"/>
        <c:axPos val="b"/>
        <c:majorTickMark val="out"/>
        <c:minorTickMark val="none"/>
        <c:tickLblPos val="nextTo"/>
        <c:crossAx val="33405952"/>
        <c:crosses val="autoZero"/>
      </c:serAx>
    </c:plotArea>
    <c:legend>
      <c:legendPos val="t"/>
      <c:layout>
        <c:manualLayout>
          <c:xMode val="edge"/>
          <c:yMode val="edge"/>
          <c:x val="2.7818383339264362E-4"/>
          <c:y val="0.16205265748031497"/>
          <c:w val="0.99355614659064251"/>
          <c:h val="9.1655879747363056E-2"/>
        </c:manualLayout>
      </c:layout>
      <c:overlay val="0"/>
      <c:spPr>
        <a:ln cmpd="sng">
          <a:gradFill>
            <a:gsLst>
              <a:gs pos="0">
                <a:schemeClr val="tx1"/>
              </a:gs>
              <a:gs pos="62000">
                <a:srgbClr val="0F6FC6">
                  <a:tint val="44500"/>
                  <a:satMod val="160000"/>
                </a:srgbClr>
              </a:gs>
              <a:gs pos="100000">
                <a:srgbClr val="0F6FC6">
                  <a:tint val="23500"/>
                  <a:satMod val="160000"/>
                </a:srgbClr>
              </a:gs>
            </a:gsLst>
            <a:lin ang="5400000" scaled="0"/>
          </a:gradFill>
        </a:ln>
      </c:spPr>
      <c:txPr>
        <a:bodyPr/>
        <a:lstStyle/>
        <a:p>
          <a:pPr>
            <a:defRPr sz="1400" baseline="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shade val="51000"/>
            <a:satMod val="130000"/>
          </a:schemeClr>
        </a:gs>
        <a:gs pos="32000">
          <a:schemeClr val="accent1">
            <a:shade val="93000"/>
            <a:satMod val="130000"/>
          </a:schemeClr>
        </a:gs>
        <a:gs pos="100000">
          <a:schemeClr val="accent1">
            <a:shade val="94000"/>
            <a:satMod val="135000"/>
          </a:schemeClr>
        </a:gs>
      </a:gsLst>
      <a:lin ang="2700000" scaled="1"/>
      <a:tileRect/>
    </a:gradFill>
    <a:ln>
      <a:noFill/>
    </a:ln>
    <a:effectLst>
      <a:outerShdw blurRad="40000" dist="23000" dir="5400000" rotWithShape="0">
        <a:srgbClr val="000000">
          <a:alpha val="35000"/>
        </a:srgbClr>
      </a:outerShdw>
    </a:effectLst>
    <a:scene3d>
      <a:camera prst="orthographicFront"/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Благоустройство</c:v>
                </c:pt>
                <c:pt idx="4">
                  <c:v>Культура и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Национальная безопасность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3950.5</c:v>
                </c:pt>
                <c:pt idx="1">
                  <c:v>200.6</c:v>
                </c:pt>
                <c:pt idx="2">
                  <c:v>405.6</c:v>
                </c:pt>
                <c:pt idx="3">
                  <c:v>1380.6</c:v>
                </c:pt>
                <c:pt idx="4">
                  <c:v>3863.9</c:v>
                </c:pt>
                <c:pt idx="5">
                  <c:v>240</c:v>
                </c:pt>
                <c:pt idx="6">
                  <c:v>25</c:v>
                </c:pt>
                <c:pt idx="7">
                  <c:v>134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Благоустройство</c:v>
                </c:pt>
                <c:pt idx="4">
                  <c:v>Культура и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Национальная безопасность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3323.4</c:v>
                </c:pt>
                <c:pt idx="1">
                  <c:v>200.6</c:v>
                </c:pt>
                <c:pt idx="3">
                  <c:v>1349.5</c:v>
                </c:pt>
                <c:pt idx="4">
                  <c:v>3097.3</c:v>
                </c:pt>
                <c:pt idx="5">
                  <c:v>180</c:v>
                </c:pt>
                <c:pt idx="6">
                  <c:v>55</c:v>
                </c:pt>
                <c:pt idx="7">
                  <c:v>134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Благоустройство</c:v>
                </c:pt>
                <c:pt idx="4">
                  <c:v>Культура и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Национальная безопасность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3323.5</c:v>
                </c:pt>
                <c:pt idx="1">
                  <c:v>200.6</c:v>
                </c:pt>
                <c:pt idx="3">
                  <c:v>1170.5</c:v>
                </c:pt>
                <c:pt idx="4">
                  <c:v>3104.7</c:v>
                </c:pt>
                <c:pt idx="5">
                  <c:v>180</c:v>
                </c:pt>
                <c:pt idx="6">
                  <c:v>25</c:v>
                </c:pt>
                <c:pt idx="7">
                  <c:v>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726"/>
          <c:w val="0.43274995139496691"/>
          <c:h val="0.811347560062938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elete val="1"/>
          </c:dLbls>
          <c:cat>
            <c:strRef>
              <c:f>Лист1!$A$2:$A$8</c:f>
              <c:strCache>
                <c:ptCount val="7"/>
                <c:pt idx="0">
                  <c:v>"Обеспечение пожарной безопасности Васильевского сельского поселения"-134.0 тыс. руб</c:v>
                </c:pt>
                <c:pt idx="1">
                  <c:v>"Благоустройство и озеленение территории Васильевского сельского поселения"- 1220,6 тыс.руб.</c:v>
                </c:pt>
                <c:pt idx="2">
                  <c:v>"Управление имуществом Васильевского сельского поселения"- 30,0 тыс.руб.</c:v>
                </c:pt>
                <c:pt idx="3">
                  <c:v>"Развитие культуры и спорта Васильевского сельского поселения " - 3888,9тыс.руб.</c:v>
                </c:pt>
                <c:pt idx="4">
                  <c:v>"Энергосбережение и повышение энергетической эффективности  " - 130,0  тыс.руб.</c:v>
                </c:pt>
                <c:pt idx="5">
                  <c:v>"Развитие муниципального управления"-3476,4 тыс.руб.</c:v>
                </c:pt>
                <c:pt idx="6">
                  <c:v>"Дорожная деятельность и безопасность дорожного движения"-405,6 тыс.руб.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1899.4</c:v>
                </c:pt>
                <c:pt idx="1">
                  <c:v>1220.5999999999999</c:v>
                </c:pt>
                <c:pt idx="2" formatCode="0.0">
                  <c:v>30</c:v>
                </c:pt>
                <c:pt idx="3" formatCode="0.0">
                  <c:v>3888.9</c:v>
                </c:pt>
                <c:pt idx="4" formatCode="0.0">
                  <c:v>130</c:v>
                </c:pt>
                <c:pt idx="5" formatCode="0.0">
                  <c:v>3476.4</c:v>
                </c:pt>
                <c:pt idx="6" formatCode="0.0">
                  <c:v>405.6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760488866148146"/>
          <c:y val="2.8741817752910983E-2"/>
          <c:w val="0.48473391773620045"/>
          <c:h val="0.9687278736274823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571501006311613"/>
          <c:h val="0.8653448759256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2020 год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Чистка пожарных водоемов</c:v>
                </c:pt>
                <c:pt idx="1">
                  <c:v>Возмещение  стоимости ГСМ добровольным пожарным формированиям</c:v>
                </c:pt>
                <c:pt idx="2">
                  <c:v>Приобретение и установка указателей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53.8</c:v>
                </c:pt>
                <c:pt idx="1">
                  <c:v>15.4</c:v>
                </c:pt>
                <c:pt idx="2">
                  <c:v>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6180619713753334E-2"/>
          <c:y val="0.60873815076945181"/>
          <c:w val="0.97601525487524532"/>
          <c:h val="0.39110071147639047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5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Замена ламп накаливания на энергосберегающие 130,0 тыс. руб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1317656238916068E-2"/>
          <c:y val="0.49688421608854338"/>
          <c:w val="0.97087820103568501"/>
          <c:h val="0.4899916174122898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4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877927530391507E-2"/>
          <c:y val="0"/>
          <c:w val="0.91304833007697961"/>
          <c:h val="0.78892865427705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2020год</c:v>
                </c:pt>
              </c:strCache>
            </c:strRef>
          </c:tx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Лист1!$A$2:$A$5</c:f>
              <c:strCache>
                <c:ptCount val="4"/>
                <c:pt idx="0">
                  <c:v>Содержание главы сельского поселения - 715,4 тыс.руб.</c:v>
                </c:pt>
                <c:pt idx="1">
                  <c:v>Обеспечение деятельности администрации- 2682,0 тыс.руб.</c:v>
                </c:pt>
                <c:pt idx="2">
                  <c:v>Резервный фонд 60 тыс. руб.</c:v>
                </c:pt>
                <c:pt idx="3">
                  <c:v>Профессиональная подготовка и повышение квалификации муниципальных служащих -19.0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20.6</c:v>
                </c:pt>
                <c:pt idx="1">
                  <c:v>77.099999999999994</c:v>
                </c:pt>
                <c:pt idx="2">
                  <c:v>2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1317656238916068E-2"/>
          <c:y val="0.53560441388488411"/>
          <c:w val="0.9708782010356849"/>
          <c:h val="0.4512714871908616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350736539477504E-2"/>
          <c:y val="0"/>
          <c:w val="0.95764945088754516"/>
          <c:h val="0.87198002935598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2020 год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Лист1!$A$2:$A$5</c:f>
              <c:strCache>
                <c:ptCount val="3"/>
                <c:pt idx="0">
                  <c:v>Обеспечение персоналом связанная с исполнением программы</c:v>
                </c:pt>
                <c:pt idx="1">
                  <c:v>Субсидии на повышение расходов по увеличению заработной платыСофинансирование расходов </c:v>
                </c:pt>
                <c:pt idx="2">
                  <c:v>Содержание материально-технической базы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2908.5</c:v>
                </c:pt>
                <c:pt idx="1">
                  <c:v>628.1</c:v>
                </c:pt>
                <c:pt idx="2">
                  <c:v>327.3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1317656238916068E-2"/>
          <c:y val="0.62820911156512538"/>
          <c:w val="0.97087820103568512"/>
          <c:h val="0.35866667875410535"/>
        </c:manualLayout>
      </c:layout>
      <c:overlay val="0"/>
      <c:spPr>
        <a:solidFill>
          <a:schemeClr val="accent3">
            <a:lumMod val="60000"/>
            <a:lumOff val="40000"/>
          </a:schemeClr>
        </a:solidFill>
        <a:ln>
          <a:solidFill>
            <a:schemeClr val="accent1"/>
          </a:solidFill>
        </a:ln>
      </c:spPr>
      <c:txPr>
        <a:bodyPr/>
        <a:lstStyle/>
        <a:p>
          <a:pPr>
            <a:defRPr sz="1200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206F0-DD42-4F57-8876-A983CC21F26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CBD8F7B-5AF6-45F8-9FDA-142686FA240A}">
      <dgm:prSet phldrT="[Текст]" phldr="1"/>
      <dgm:spPr/>
      <dgm:t>
        <a:bodyPr/>
        <a:lstStyle/>
        <a:p>
          <a:endParaRPr lang="ru-RU"/>
        </a:p>
      </dgm:t>
    </dgm:pt>
    <dgm:pt modelId="{0BDE3D20-0CC3-42B6-8ECB-8A44198A56FA}" type="parTrans" cxnId="{42F60187-B9D4-4A0E-9182-2EFDDC814524}">
      <dgm:prSet/>
      <dgm:spPr/>
      <dgm:t>
        <a:bodyPr/>
        <a:lstStyle/>
        <a:p>
          <a:endParaRPr lang="ru-RU"/>
        </a:p>
      </dgm:t>
    </dgm:pt>
    <dgm:pt modelId="{5E007BE8-F5D7-4048-BD47-058EF45ADF80}" type="sibTrans" cxnId="{42F60187-B9D4-4A0E-9182-2EFDDC814524}">
      <dgm:prSet/>
      <dgm:spPr/>
      <dgm:t>
        <a:bodyPr/>
        <a:lstStyle/>
        <a:p>
          <a:endParaRPr lang="ru-RU"/>
        </a:p>
      </dgm:t>
    </dgm:pt>
    <dgm:pt modelId="{AE4D9948-3312-455B-BC38-49DF761394C3}">
      <dgm:prSet phldrT="[Текст]" phldr="1"/>
      <dgm:spPr/>
      <dgm:t>
        <a:bodyPr/>
        <a:lstStyle/>
        <a:p>
          <a:endParaRPr lang="ru-RU"/>
        </a:p>
      </dgm:t>
    </dgm:pt>
    <dgm:pt modelId="{7F4CC556-3AC7-4289-902E-FAB2EEDB0AEE}" type="parTrans" cxnId="{5B026342-DE78-4E0A-868C-CC850DD053F0}">
      <dgm:prSet/>
      <dgm:spPr/>
      <dgm:t>
        <a:bodyPr/>
        <a:lstStyle/>
        <a:p>
          <a:endParaRPr lang="ru-RU"/>
        </a:p>
      </dgm:t>
    </dgm:pt>
    <dgm:pt modelId="{4DE511DE-1D27-4AAB-8CE7-963E5E97F41F}" type="sibTrans" cxnId="{5B026342-DE78-4E0A-868C-CC850DD053F0}">
      <dgm:prSet/>
      <dgm:spPr/>
      <dgm:t>
        <a:bodyPr/>
        <a:lstStyle/>
        <a:p>
          <a:endParaRPr lang="ru-RU"/>
        </a:p>
      </dgm:t>
    </dgm:pt>
    <dgm:pt modelId="{9605E513-515B-414F-835A-6AA2B9B65CF8}">
      <dgm:prSet phldrT="[Текст]" phldr="1"/>
      <dgm:spPr/>
      <dgm:t>
        <a:bodyPr/>
        <a:lstStyle/>
        <a:p>
          <a:endParaRPr lang="ru-RU"/>
        </a:p>
      </dgm:t>
    </dgm:pt>
    <dgm:pt modelId="{171A4561-A63E-4CAB-ABBA-9488A6433552}" type="parTrans" cxnId="{39B725DA-5779-460E-BF84-E1AE31782A57}">
      <dgm:prSet/>
      <dgm:spPr/>
      <dgm:t>
        <a:bodyPr/>
        <a:lstStyle/>
        <a:p>
          <a:endParaRPr lang="ru-RU"/>
        </a:p>
      </dgm:t>
    </dgm:pt>
    <dgm:pt modelId="{3CF13A6B-F1FD-46E7-8CA2-83FA3138CBFD}" type="sibTrans" cxnId="{39B725DA-5779-460E-BF84-E1AE31782A57}">
      <dgm:prSet/>
      <dgm:spPr/>
      <dgm:t>
        <a:bodyPr/>
        <a:lstStyle/>
        <a:p>
          <a:endParaRPr lang="ru-RU"/>
        </a:p>
      </dgm:t>
    </dgm:pt>
    <dgm:pt modelId="{B52C5B4B-3460-40CB-B6E1-24826681790A}">
      <dgm:prSet phldrT="[Текст]" phldr="1"/>
      <dgm:spPr/>
      <dgm:t>
        <a:bodyPr/>
        <a:lstStyle/>
        <a:p>
          <a:endParaRPr lang="ru-RU"/>
        </a:p>
      </dgm:t>
    </dgm:pt>
    <dgm:pt modelId="{7BE7B402-8F90-438E-A329-CF30A00C7A9B}" type="parTrans" cxnId="{6D853424-E82F-44C8-9135-A1DD58BBBB47}">
      <dgm:prSet/>
      <dgm:spPr/>
      <dgm:t>
        <a:bodyPr/>
        <a:lstStyle/>
        <a:p>
          <a:endParaRPr lang="ru-RU"/>
        </a:p>
      </dgm:t>
    </dgm:pt>
    <dgm:pt modelId="{3851BC2A-FA8F-471E-B399-FAD83C4A1CC3}" type="sibTrans" cxnId="{6D853424-E82F-44C8-9135-A1DD58BBBB47}">
      <dgm:prSet/>
      <dgm:spPr/>
      <dgm:t>
        <a:bodyPr/>
        <a:lstStyle/>
        <a:p>
          <a:endParaRPr lang="ru-RU"/>
        </a:p>
      </dgm:t>
    </dgm:pt>
    <dgm:pt modelId="{4FCB1367-041A-4315-B1F9-69D6E3CC9C67}">
      <dgm:prSet phldrT="[Текст]" phldr="1"/>
      <dgm:spPr/>
      <dgm:t>
        <a:bodyPr/>
        <a:lstStyle/>
        <a:p>
          <a:endParaRPr lang="ru-RU"/>
        </a:p>
      </dgm:t>
    </dgm:pt>
    <dgm:pt modelId="{53BB47CD-616C-43B7-AB04-0B53CDC275B9}" type="parTrans" cxnId="{36FF14BB-1DDC-4F4F-ADF9-7FA388FE83A7}">
      <dgm:prSet/>
      <dgm:spPr/>
      <dgm:t>
        <a:bodyPr/>
        <a:lstStyle/>
        <a:p>
          <a:endParaRPr lang="ru-RU"/>
        </a:p>
      </dgm:t>
    </dgm:pt>
    <dgm:pt modelId="{02F6504D-DBB1-4351-BC4E-C957A82185D7}" type="sibTrans" cxnId="{36FF14BB-1DDC-4F4F-ADF9-7FA388FE83A7}">
      <dgm:prSet/>
      <dgm:spPr/>
      <dgm:t>
        <a:bodyPr/>
        <a:lstStyle/>
        <a:p>
          <a:endParaRPr lang="ru-RU"/>
        </a:p>
      </dgm:t>
    </dgm:pt>
    <dgm:pt modelId="{CBF10899-2DAC-4DB5-B5E3-D57B59F7D079}" type="pres">
      <dgm:prSet presAssocID="{718206F0-DD42-4F57-8876-A983CC21F2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DF6FFE-16B7-4DFA-87F3-FF07503FF0D8}" type="pres">
      <dgm:prSet presAssocID="{5CBD8F7B-5AF6-45F8-9FDA-142686FA240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24E69-62C5-42DB-B5EB-855495EBB299}" type="pres">
      <dgm:prSet presAssocID="{5E007BE8-F5D7-4048-BD47-058EF45ADF8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D8B6432-6612-4F06-AD82-6C27161F5097}" type="pres">
      <dgm:prSet presAssocID="{5E007BE8-F5D7-4048-BD47-058EF45ADF8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6C91A96-9415-44F2-B0D8-25248141D40F}" type="pres">
      <dgm:prSet presAssocID="{AE4D9948-3312-455B-BC38-49DF761394C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C1689-7976-40F8-B5A3-A3FEE81B0B44}" type="pres">
      <dgm:prSet presAssocID="{4DE511DE-1D27-4AAB-8CE7-963E5E97F41F}" presName="sibTrans" presStyleLbl="sibTrans2D1" presStyleIdx="1" presStyleCnt="5"/>
      <dgm:spPr/>
      <dgm:t>
        <a:bodyPr/>
        <a:lstStyle/>
        <a:p>
          <a:endParaRPr lang="ru-RU"/>
        </a:p>
      </dgm:t>
    </dgm:pt>
    <dgm:pt modelId="{ED1AF291-D6EC-49E7-AAE4-5E43DDCE97EA}" type="pres">
      <dgm:prSet presAssocID="{4DE511DE-1D27-4AAB-8CE7-963E5E97F41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1FCAAA0-CF48-48E6-8AA7-4B98E001E25F}" type="pres">
      <dgm:prSet presAssocID="{9605E513-515B-414F-835A-6AA2B9B65CF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FA1C-B0CE-447E-BE10-31908900C451}" type="pres">
      <dgm:prSet presAssocID="{3CF13A6B-F1FD-46E7-8CA2-83FA3138CBF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0C6DF1C-695F-461C-B53B-E78184E0DC59}" type="pres">
      <dgm:prSet presAssocID="{3CF13A6B-F1FD-46E7-8CA2-83FA3138CBF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6FEFCD3-337B-4277-AE42-33C0AF027FAE}" type="pres">
      <dgm:prSet presAssocID="{B52C5B4B-3460-40CB-B6E1-24826681790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21D5C-0868-4123-B019-E736FE5DB770}" type="pres">
      <dgm:prSet presAssocID="{3851BC2A-FA8F-471E-B399-FAD83C4A1CC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E80A25CF-E60E-491E-BA96-4CE627381C07}" type="pres">
      <dgm:prSet presAssocID="{3851BC2A-FA8F-471E-B399-FAD83C4A1CC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67A3D5B-F017-4BD0-8557-5518FCA47A7D}" type="pres">
      <dgm:prSet presAssocID="{4FCB1367-041A-4315-B1F9-69D6E3CC9C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6C31B-6D2C-4BD7-9E76-900EF6BB02B2}" type="pres">
      <dgm:prSet presAssocID="{02F6504D-DBB1-4351-BC4E-C957A82185D7}" presName="sibTrans" presStyleLbl="sibTrans2D1" presStyleIdx="4" presStyleCnt="5"/>
      <dgm:spPr/>
      <dgm:t>
        <a:bodyPr/>
        <a:lstStyle/>
        <a:p>
          <a:endParaRPr lang="ru-RU"/>
        </a:p>
      </dgm:t>
    </dgm:pt>
    <dgm:pt modelId="{CCF049E2-9E6B-4746-ADAC-15B1DF10A76E}" type="pres">
      <dgm:prSet presAssocID="{02F6504D-DBB1-4351-BC4E-C957A82185D7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59DC8A6E-022C-46DA-9623-F054A30E3C46}" type="presOf" srcId="{02F6504D-DBB1-4351-BC4E-C957A82185D7}" destId="{CCF049E2-9E6B-4746-ADAC-15B1DF10A76E}" srcOrd="1" destOrd="0" presId="urn:microsoft.com/office/officeart/2005/8/layout/cycle2"/>
    <dgm:cxn modelId="{698A9E0B-AD82-42C3-939C-294BF95D9412}" type="presOf" srcId="{5E007BE8-F5D7-4048-BD47-058EF45ADF80}" destId="{E2524E69-62C5-42DB-B5EB-855495EBB299}" srcOrd="0" destOrd="0" presId="urn:microsoft.com/office/officeart/2005/8/layout/cycle2"/>
    <dgm:cxn modelId="{2C5C59A8-5F45-419A-8936-BE7C911C3E9F}" type="presOf" srcId="{02F6504D-DBB1-4351-BC4E-C957A82185D7}" destId="{1CE6C31B-6D2C-4BD7-9E76-900EF6BB02B2}" srcOrd="0" destOrd="0" presId="urn:microsoft.com/office/officeart/2005/8/layout/cycle2"/>
    <dgm:cxn modelId="{4C991EB5-9CE6-4D2F-A483-27755E614E70}" type="presOf" srcId="{4DE511DE-1D27-4AAB-8CE7-963E5E97F41F}" destId="{712C1689-7976-40F8-B5A3-A3FEE81B0B44}" srcOrd="0" destOrd="0" presId="urn:microsoft.com/office/officeart/2005/8/layout/cycle2"/>
    <dgm:cxn modelId="{648938BE-8225-4C12-92AE-C999DB838C2E}" type="presOf" srcId="{3CF13A6B-F1FD-46E7-8CA2-83FA3138CBFD}" destId="{03FEFA1C-B0CE-447E-BE10-31908900C451}" srcOrd="0" destOrd="0" presId="urn:microsoft.com/office/officeart/2005/8/layout/cycle2"/>
    <dgm:cxn modelId="{6B362CE0-7593-4C2A-B0DD-40B2C6872D0E}" type="presOf" srcId="{5E007BE8-F5D7-4048-BD47-058EF45ADF80}" destId="{3D8B6432-6612-4F06-AD82-6C27161F5097}" srcOrd="1" destOrd="0" presId="urn:microsoft.com/office/officeart/2005/8/layout/cycle2"/>
    <dgm:cxn modelId="{983D3C05-F321-4A05-8ABF-7C59AB2E4CA1}" type="presOf" srcId="{4DE511DE-1D27-4AAB-8CE7-963E5E97F41F}" destId="{ED1AF291-D6EC-49E7-AAE4-5E43DDCE97EA}" srcOrd="1" destOrd="0" presId="urn:microsoft.com/office/officeart/2005/8/layout/cycle2"/>
    <dgm:cxn modelId="{C35571B7-0937-4CA3-A0E4-C6FBD8996410}" type="presOf" srcId="{9605E513-515B-414F-835A-6AA2B9B65CF8}" destId="{41FCAAA0-CF48-48E6-8AA7-4B98E001E25F}" srcOrd="0" destOrd="0" presId="urn:microsoft.com/office/officeart/2005/8/layout/cycle2"/>
    <dgm:cxn modelId="{9C0051C7-107E-4B46-9B27-22ADE23E3874}" type="presOf" srcId="{718206F0-DD42-4F57-8876-A983CC21F266}" destId="{CBF10899-2DAC-4DB5-B5E3-D57B59F7D079}" srcOrd="0" destOrd="0" presId="urn:microsoft.com/office/officeart/2005/8/layout/cycle2"/>
    <dgm:cxn modelId="{42F60187-B9D4-4A0E-9182-2EFDDC814524}" srcId="{718206F0-DD42-4F57-8876-A983CC21F266}" destId="{5CBD8F7B-5AF6-45F8-9FDA-142686FA240A}" srcOrd="0" destOrd="0" parTransId="{0BDE3D20-0CC3-42B6-8ECB-8A44198A56FA}" sibTransId="{5E007BE8-F5D7-4048-BD47-058EF45ADF80}"/>
    <dgm:cxn modelId="{6D853424-E82F-44C8-9135-A1DD58BBBB47}" srcId="{718206F0-DD42-4F57-8876-A983CC21F266}" destId="{B52C5B4B-3460-40CB-B6E1-24826681790A}" srcOrd="3" destOrd="0" parTransId="{7BE7B402-8F90-438E-A329-CF30A00C7A9B}" sibTransId="{3851BC2A-FA8F-471E-B399-FAD83C4A1CC3}"/>
    <dgm:cxn modelId="{DB72D780-B22F-4078-8DEA-D02DED2DAF9B}" type="presOf" srcId="{5CBD8F7B-5AF6-45F8-9FDA-142686FA240A}" destId="{E5DF6FFE-16B7-4DFA-87F3-FF07503FF0D8}" srcOrd="0" destOrd="0" presId="urn:microsoft.com/office/officeart/2005/8/layout/cycle2"/>
    <dgm:cxn modelId="{6C7AE72D-7056-4ADE-B69E-35619CD9F10F}" type="presOf" srcId="{3CF13A6B-F1FD-46E7-8CA2-83FA3138CBFD}" destId="{70C6DF1C-695F-461C-B53B-E78184E0DC59}" srcOrd="1" destOrd="0" presId="urn:microsoft.com/office/officeart/2005/8/layout/cycle2"/>
    <dgm:cxn modelId="{E59DE7F7-E113-441A-923C-3F8C1D9F8B3A}" type="presOf" srcId="{4FCB1367-041A-4315-B1F9-69D6E3CC9C67}" destId="{067A3D5B-F017-4BD0-8557-5518FCA47A7D}" srcOrd="0" destOrd="0" presId="urn:microsoft.com/office/officeart/2005/8/layout/cycle2"/>
    <dgm:cxn modelId="{5D9F4A83-DFF3-4589-9B16-7013A9B26939}" type="presOf" srcId="{3851BC2A-FA8F-471E-B399-FAD83C4A1CC3}" destId="{64021D5C-0868-4123-B019-E736FE5DB770}" srcOrd="0" destOrd="0" presId="urn:microsoft.com/office/officeart/2005/8/layout/cycle2"/>
    <dgm:cxn modelId="{9E9580EC-7189-458C-AE12-801D106474CC}" type="presOf" srcId="{B52C5B4B-3460-40CB-B6E1-24826681790A}" destId="{B6FEFCD3-337B-4277-AE42-33C0AF027FAE}" srcOrd="0" destOrd="0" presId="urn:microsoft.com/office/officeart/2005/8/layout/cycle2"/>
    <dgm:cxn modelId="{5B026342-DE78-4E0A-868C-CC850DD053F0}" srcId="{718206F0-DD42-4F57-8876-A983CC21F266}" destId="{AE4D9948-3312-455B-BC38-49DF761394C3}" srcOrd="1" destOrd="0" parTransId="{7F4CC556-3AC7-4289-902E-FAB2EEDB0AEE}" sibTransId="{4DE511DE-1D27-4AAB-8CE7-963E5E97F41F}"/>
    <dgm:cxn modelId="{3D96E197-951A-4B68-8131-7937AD47B02B}" type="presOf" srcId="{3851BC2A-FA8F-471E-B399-FAD83C4A1CC3}" destId="{E80A25CF-E60E-491E-BA96-4CE627381C07}" srcOrd="1" destOrd="0" presId="urn:microsoft.com/office/officeart/2005/8/layout/cycle2"/>
    <dgm:cxn modelId="{39B725DA-5779-460E-BF84-E1AE31782A57}" srcId="{718206F0-DD42-4F57-8876-A983CC21F266}" destId="{9605E513-515B-414F-835A-6AA2B9B65CF8}" srcOrd="2" destOrd="0" parTransId="{171A4561-A63E-4CAB-ABBA-9488A6433552}" sibTransId="{3CF13A6B-F1FD-46E7-8CA2-83FA3138CBFD}"/>
    <dgm:cxn modelId="{36FF14BB-1DDC-4F4F-ADF9-7FA388FE83A7}" srcId="{718206F0-DD42-4F57-8876-A983CC21F266}" destId="{4FCB1367-041A-4315-B1F9-69D6E3CC9C67}" srcOrd="4" destOrd="0" parTransId="{53BB47CD-616C-43B7-AB04-0B53CDC275B9}" sibTransId="{02F6504D-DBB1-4351-BC4E-C957A82185D7}"/>
    <dgm:cxn modelId="{94D1942D-3E64-4089-A817-2BA86F592D02}" type="presOf" srcId="{AE4D9948-3312-455B-BC38-49DF761394C3}" destId="{96C91A96-9415-44F2-B0D8-25248141D40F}" srcOrd="0" destOrd="0" presId="urn:microsoft.com/office/officeart/2005/8/layout/cycle2"/>
    <dgm:cxn modelId="{954C014B-E650-4CF5-A0BA-7B51941522B7}" type="presParOf" srcId="{CBF10899-2DAC-4DB5-B5E3-D57B59F7D079}" destId="{E5DF6FFE-16B7-4DFA-87F3-FF07503FF0D8}" srcOrd="0" destOrd="0" presId="urn:microsoft.com/office/officeart/2005/8/layout/cycle2"/>
    <dgm:cxn modelId="{1ED9CA70-2FCE-4B82-A653-A66CD7BF3A09}" type="presParOf" srcId="{CBF10899-2DAC-4DB5-B5E3-D57B59F7D079}" destId="{E2524E69-62C5-42DB-B5EB-855495EBB299}" srcOrd="1" destOrd="0" presId="urn:microsoft.com/office/officeart/2005/8/layout/cycle2"/>
    <dgm:cxn modelId="{5A788EFD-8B53-4D27-AA55-16F3CFF9C404}" type="presParOf" srcId="{E2524E69-62C5-42DB-B5EB-855495EBB299}" destId="{3D8B6432-6612-4F06-AD82-6C27161F5097}" srcOrd="0" destOrd="0" presId="urn:microsoft.com/office/officeart/2005/8/layout/cycle2"/>
    <dgm:cxn modelId="{004CACD7-5C53-494B-80E3-FA084E74EF89}" type="presParOf" srcId="{CBF10899-2DAC-4DB5-B5E3-D57B59F7D079}" destId="{96C91A96-9415-44F2-B0D8-25248141D40F}" srcOrd="2" destOrd="0" presId="urn:microsoft.com/office/officeart/2005/8/layout/cycle2"/>
    <dgm:cxn modelId="{D0F3632D-62C1-49AD-AF61-6F4EFCF3A2C3}" type="presParOf" srcId="{CBF10899-2DAC-4DB5-B5E3-D57B59F7D079}" destId="{712C1689-7976-40F8-B5A3-A3FEE81B0B44}" srcOrd="3" destOrd="0" presId="urn:microsoft.com/office/officeart/2005/8/layout/cycle2"/>
    <dgm:cxn modelId="{A9AFEF75-90BB-452E-9F62-526C143E59A3}" type="presParOf" srcId="{712C1689-7976-40F8-B5A3-A3FEE81B0B44}" destId="{ED1AF291-D6EC-49E7-AAE4-5E43DDCE97EA}" srcOrd="0" destOrd="0" presId="urn:microsoft.com/office/officeart/2005/8/layout/cycle2"/>
    <dgm:cxn modelId="{02E22B87-A11B-446E-BA9E-486D14A3A8FD}" type="presParOf" srcId="{CBF10899-2DAC-4DB5-B5E3-D57B59F7D079}" destId="{41FCAAA0-CF48-48E6-8AA7-4B98E001E25F}" srcOrd="4" destOrd="0" presId="urn:microsoft.com/office/officeart/2005/8/layout/cycle2"/>
    <dgm:cxn modelId="{4446B7D9-AF40-4910-987A-3BBCC24BDF37}" type="presParOf" srcId="{CBF10899-2DAC-4DB5-B5E3-D57B59F7D079}" destId="{03FEFA1C-B0CE-447E-BE10-31908900C451}" srcOrd="5" destOrd="0" presId="urn:microsoft.com/office/officeart/2005/8/layout/cycle2"/>
    <dgm:cxn modelId="{BCC9D076-8C26-4B0F-9107-9435C24409BD}" type="presParOf" srcId="{03FEFA1C-B0CE-447E-BE10-31908900C451}" destId="{70C6DF1C-695F-461C-B53B-E78184E0DC59}" srcOrd="0" destOrd="0" presId="urn:microsoft.com/office/officeart/2005/8/layout/cycle2"/>
    <dgm:cxn modelId="{84859B67-4E5E-42DC-AEB5-24F477F76686}" type="presParOf" srcId="{CBF10899-2DAC-4DB5-B5E3-D57B59F7D079}" destId="{B6FEFCD3-337B-4277-AE42-33C0AF027FAE}" srcOrd="6" destOrd="0" presId="urn:microsoft.com/office/officeart/2005/8/layout/cycle2"/>
    <dgm:cxn modelId="{6FB14948-C95B-4899-857E-37EDADD5380D}" type="presParOf" srcId="{CBF10899-2DAC-4DB5-B5E3-D57B59F7D079}" destId="{64021D5C-0868-4123-B019-E736FE5DB770}" srcOrd="7" destOrd="0" presId="urn:microsoft.com/office/officeart/2005/8/layout/cycle2"/>
    <dgm:cxn modelId="{003267BA-B211-4B68-A19D-B96A7322F080}" type="presParOf" srcId="{64021D5C-0868-4123-B019-E736FE5DB770}" destId="{E80A25CF-E60E-491E-BA96-4CE627381C07}" srcOrd="0" destOrd="0" presId="urn:microsoft.com/office/officeart/2005/8/layout/cycle2"/>
    <dgm:cxn modelId="{C3E1EDC3-0F5E-484C-9A63-C9EE98D8E437}" type="presParOf" srcId="{CBF10899-2DAC-4DB5-B5E3-D57B59F7D079}" destId="{067A3D5B-F017-4BD0-8557-5518FCA47A7D}" srcOrd="8" destOrd="0" presId="urn:microsoft.com/office/officeart/2005/8/layout/cycle2"/>
    <dgm:cxn modelId="{DFCEA2F7-5775-4BC6-A5B7-14A82139EDA8}" type="presParOf" srcId="{CBF10899-2DAC-4DB5-B5E3-D57B59F7D079}" destId="{1CE6C31B-6D2C-4BD7-9E76-900EF6BB02B2}" srcOrd="9" destOrd="0" presId="urn:microsoft.com/office/officeart/2005/8/layout/cycle2"/>
    <dgm:cxn modelId="{FE4D1BAB-AAA4-4FEC-B9DE-2B6B837E113E}" type="presParOf" srcId="{1CE6C31B-6D2C-4BD7-9E76-900EF6BB02B2}" destId="{CCF049E2-9E6B-4746-ADAC-15B1DF10A76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F6FFE-16B7-4DFA-87F3-FF07503FF0D8}">
      <dsp:nvSpPr>
        <dsp:cNvPr id="0" name=""/>
        <dsp:cNvSpPr/>
      </dsp:nvSpPr>
      <dsp:spPr>
        <a:xfrm>
          <a:off x="16195" y="208771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147" y="210723"/>
        <a:ext cx="9423" cy="9423"/>
      </dsp:txXfrm>
    </dsp:sp>
    <dsp:sp modelId="{E2524E69-62C5-42DB-B5EB-855495EBB299}">
      <dsp:nvSpPr>
        <dsp:cNvPr id="0" name=""/>
        <dsp:cNvSpPr/>
      </dsp:nvSpPr>
      <dsp:spPr>
        <a:xfrm rot="2160000">
          <a:off x="29101" y="219008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236" y="219041"/>
        <a:ext cx="2125" cy="3599"/>
      </dsp:txXfrm>
    </dsp:sp>
    <dsp:sp modelId="{96C91A96-9415-44F2-B0D8-25248141D40F}">
      <dsp:nvSpPr>
        <dsp:cNvPr id="0" name=""/>
        <dsp:cNvSpPr/>
      </dsp:nvSpPr>
      <dsp:spPr>
        <a:xfrm>
          <a:off x="32386" y="220533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338" y="222485"/>
        <a:ext cx="9423" cy="9423"/>
      </dsp:txXfrm>
    </dsp:sp>
    <dsp:sp modelId="{712C1689-7976-40F8-B5A3-A3FEE81B0B44}">
      <dsp:nvSpPr>
        <dsp:cNvPr id="0" name=""/>
        <dsp:cNvSpPr/>
      </dsp:nvSpPr>
      <dsp:spPr>
        <a:xfrm rot="6480000">
          <a:off x="34217" y="234369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144" y="234144"/>
        <a:ext cx="2125" cy="3599"/>
      </dsp:txXfrm>
    </dsp:sp>
    <dsp:sp modelId="{41FCAAA0-CF48-48E6-8AA7-4B98E001E25F}">
      <dsp:nvSpPr>
        <dsp:cNvPr id="0" name=""/>
        <dsp:cNvSpPr/>
      </dsp:nvSpPr>
      <dsp:spPr>
        <a:xfrm>
          <a:off x="26201" y="239566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153" y="241518"/>
        <a:ext cx="9423" cy="9423"/>
      </dsp:txXfrm>
    </dsp:sp>
    <dsp:sp modelId="{03FEFA1C-B0CE-447E-BE10-31908900C451}">
      <dsp:nvSpPr>
        <dsp:cNvPr id="0" name=""/>
        <dsp:cNvSpPr/>
      </dsp:nvSpPr>
      <dsp:spPr>
        <a:xfrm rot="10800000">
          <a:off x="21188" y="243981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2605" y="244430"/>
        <a:ext cx="2125" cy="3599"/>
      </dsp:txXfrm>
    </dsp:sp>
    <dsp:sp modelId="{B6FEFCD3-337B-4277-AE42-33C0AF027FAE}">
      <dsp:nvSpPr>
        <dsp:cNvPr id="0" name=""/>
        <dsp:cNvSpPr/>
      </dsp:nvSpPr>
      <dsp:spPr>
        <a:xfrm>
          <a:off x="6189" y="239566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141" y="241518"/>
        <a:ext cx="9423" cy="9423"/>
      </dsp:txXfrm>
    </dsp:sp>
    <dsp:sp modelId="{64021D5C-0868-4123-B019-E736FE5DB770}">
      <dsp:nvSpPr>
        <dsp:cNvPr id="0" name=""/>
        <dsp:cNvSpPr/>
      </dsp:nvSpPr>
      <dsp:spPr>
        <a:xfrm rot="15120000">
          <a:off x="8020" y="234560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8947" y="235683"/>
        <a:ext cx="2125" cy="3599"/>
      </dsp:txXfrm>
    </dsp:sp>
    <dsp:sp modelId="{067A3D5B-F017-4BD0-8557-5518FCA47A7D}">
      <dsp:nvSpPr>
        <dsp:cNvPr id="0" name=""/>
        <dsp:cNvSpPr/>
      </dsp:nvSpPr>
      <dsp:spPr>
        <a:xfrm>
          <a:off x="5" y="220533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57" y="222485"/>
        <a:ext cx="9423" cy="9423"/>
      </dsp:txXfrm>
    </dsp:sp>
    <dsp:sp modelId="{1CE6C31B-6D2C-4BD7-9E76-900EF6BB02B2}">
      <dsp:nvSpPr>
        <dsp:cNvPr id="0" name=""/>
        <dsp:cNvSpPr/>
      </dsp:nvSpPr>
      <dsp:spPr>
        <a:xfrm rot="19440000">
          <a:off x="12911" y="219126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046" y="219991"/>
        <a:ext cx="2125" cy="3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0.025</cdr:y>
    </cdr:from>
    <cdr:to>
      <cdr:x>0.99967</cdr:x>
      <cdr:y>0.17708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381000" y="152400"/>
          <a:ext cx="8236410" cy="92709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2020 год</a:t>
          </a:r>
          <a:endParaRPr lang="ru-RU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0.83615</cdr:x>
      <cdr:y>0.51025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783" y="1345506"/>
          <a:ext cx="1121481" cy="511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2020год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B0D49F-7628-4A62-9093-4E8A8FF50576}" type="datetimeFigureOut">
              <a:rPr lang="ru-RU"/>
              <a:pPr>
                <a:defRPr/>
              </a:pPr>
              <a:t>12.12.2019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ACEA91-D14D-4CC4-9D04-2A6A6DA54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564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E4248-2661-4650-B19D-F3DFB59EF505}" type="slidenum">
              <a:rPr lang="ru-RU" sz="1200" smtClean="0"/>
              <a:pPr eaLnBrk="1" hangingPunct="1"/>
              <a:t>26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E4248-2661-4650-B19D-F3DFB59EF505}" type="slidenum">
              <a:rPr lang="ru-RU" sz="1200" smtClean="0"/>
              <a:pPr eaLnBrk="1" hangingPunct="1"/>
              <a:t>27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E4248-2661-4650-B19D-F3DFB59EF505}" type="slidenum">
              <a:rPr lang="ru-RU" sz="1200" smtClean="0"/>
              <a:pPr eaLnBrk="1" hangingPunct="1"/>
              <a:t>28</a:t>
            </a:fld>
            <a:endParaRPr 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98CF6-D65F-404E-9AA6-5ADC5E2E93CA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CE0C7-8408-4363-98C4-E3A17D1C911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C811E-0FEF-4DF7-9D54-7583C36A7B12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8A556-06C7-4922-B78A-FCC483A0CF1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A0F83-1E3C-4C2E-9B4B-B0B393B3AFEC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27519-58D4-4143-9F0B-9BEA1A186FDC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D82D08-51A5-4C3D-AA2D-E75DAF9EBFA8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6447C-C83B-42D9-9CC2-57E5ED27DD6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48033C-8629-4B54-97A7-79789D962AE0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5A748E3-73AC-42B2-9F5C-5C126C5128F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921390-0700-4E65-9725-873564E1AD8D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F06A0-9417-4AE2-8150-221B4FF997F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B8EB6-F500-4001-B7D1-7320243883CA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196D7-3334-45EA-919D-CDD16F5524C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241BAA-54A5-4525-9AEF-162975945995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683D3-1813-4895-9ECD-0FCDFE7945A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A8033-FF7C-4FDE-8304-740F55057C18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B9713-66F7-48E5-8717-1C0F99BF452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42C8B-4A78-4F05-B831-EA8891A11A7B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10119-27B8-4B38-97CE-F4C74716C61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94D26-5C5C-46BE-A473-9367B768D4F5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2BD8-78E5-4A51-B2C1-9A3FCF17BB0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180BD21-2881-41E2-BCC5-4523EC0017D7}" type="datetimeFigureOut">
              <a:rPr lang="ru-RU" smtClean="0"/>
              <a:pPr>
                <a:defRPr/>
              </a:pPr>
              <a:t>12.12.2019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87EA862-230D-4D28-901A-FA002BB286B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wasiladmin@rambler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8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228600"/>
            <a:ext cx="8458200" cy="11398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500" i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Васильевское сельское поселение Шуйского муниципального района Ивановской области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562100"/>
            <a:ext cx="9144000" cy="5257800"/>
          </a:xfr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400" u="sng" dirty="0" smtClean="0">
                <a:solidFill>
                  <a:srgbClr val="000066"/>
                </a:solidFill>
              </a:rPr>
              <a:t>Бюджет для граждан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1200" u="sng" dirty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1200" u="sng" dirty="0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1200" u="sng" dirty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rgbClr val="000066"/>
                </a:solidFill>
              </a:rPr>
              <a:t>(Подготовлен на основе проекта бюджета Васильевского сельского поселения на 2020 и на плановый период 2021 и 2022 годов)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67200"/>
            <a:ext cx="2880000" cy="24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229600" cy="106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u="sng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Объём безвозмездных поступлений в бюджет Васильевского сельского поселения                       на  2020-2022 годы</a:t>
            </a:r>
          </a:p>
        </p:txBody>
      </p:sp>
      <p:graphicFrame>
        <p:nvGraphicFramePr>
          <p:cNvPr id="823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599562"/>
              </p:ext>
            </p:extLst>
          </p:nvPr>
        </p:nvGraphicFramePr>
        <p:xfrm>
          <a:off x="533400" y="1219200"/>
          <a:ext cx="8001000" cy="5483225"/>
        </p:xfrm>
        <a:graphic>
          <a:graphicData uri="http://schemas.openxmlformats.org/drawingml/2006/table">
            <a:tbl>
              <a:tblPr/>
              <a:tblGrid>
                <a:gridCol w="3657600"/>
                <a:gridCol w="1371600"/>
                <a:gridCol w="1447800"/>
                <a:gridCol w="1524000"/>
              </a:tblGrid>
              <a:tr h="371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4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Дотации бюджетам поселений на выравнивание бюджетной обеспеченности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92620215001100000151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7065,7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6092,0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5851,5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26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 субсидии бюджетам поселений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7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92620235118100000151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26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 субсидии бюджетам сельских поселений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92620229999100000151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628,1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126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Субвенции бюджетам поселений на обеспечение предоставления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92620235082100000151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126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Межбюджетные трансферты, передаваемые бюджетам поселений из бюджетов муниципальных районов на осуществление части полномочий по решению вопросов местного значения в соответствии с заключенными договорами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92620240014100000151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643,9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7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8538,9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6293,2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6052,1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593057"/>
              </p:ext>
            </p:extLst>
          </p:nvPr>
        </p:nvGraphicFramePr>
        <p:xfrm>
          <a:off x="381000" y="304800"/>
          <a:ext cx="8239156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399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651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sz="2000" b="1" i="1" u="sng" dirty="0" smtClean="0">
                <a:solidFill>
                  <a:srgbClr val="C00000"/>
                </a:solidFill>
              </a:rPr>
              <a:t>Структура расходов бюджета Васильевского сельского поселения за период 2020-2022 годы</a:t>
            </a:r>
          </a:p>
        </p:txBody>
      </p:sp>
      <p:graphicFrame>
        <p:nvGraphicFramePr>
          <p:cNvPr id="9272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81964"/>
              </p:ext>
            </p:extLst>
          </p:nvPr>
        </p:nvGraphicFramePr>
        <p:xfrm>
          <a:off x="457200" y="1397000"/>
          <a:ext cx="8229600" cy="4419295"/>
        </p:xfrm>
        <a:graphic>
          <a:graphicData uri="http://schemas.openxmlformats.org/drawingml/2006/table">
            <a:tbl>
              <a:tblPr/>
              <a:tblGrid>
                <a:gridCol w="3581400"/>
                <a:gridCol w="1524000"/>
                <a:gridCol w="1600200"/>
                <a:gridCol w="152400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(раздел, подраздел)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 Общегосударственные вопросы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3950,5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3323,4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3323,5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660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0310   Национальная безопасность и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правоохранительная деятельность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    Национальная экономика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0203    Национальная оборона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    Жилищно-коммунальное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хозяйство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    Культура и искусство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3863,9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3104,7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   Социальная политика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1104      Физическая культура и спорт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ИТОГО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10200,1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8239,8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8138,2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652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Исполнение бюджета по расходам</a:t>
            </a:r>
            <a:endParaRPr lang="ru-RU" b="1" dirty="0">
              <a:solidFill>
                <a:srgbClr val="0000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91002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414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8229600" cy="838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Муниципальные программы</a:t>
            </a:r>
          </a:p>
        </p:txBody>
      </p:sp>
      <p:graphicFrame>
        <p:nvGraphicFramePr>
          <p:cNvPr id="5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829351"/>
              </p:ext>
            </p:extLst>
          </p:nvPr>
        </p:nvGraphicFramePr>
        <p:xfrm>
          <a:off x="457200" y="1397000"/>
          <a:ext cx="8229600" cy="5491204"/>
        </p:xfrm>
        <a:graphic>
          <a:graphicData uri="http://schemas.openxmlformats.org/drawingml/2006/table">
            <a:tbl>
              <a:tblPr/>
              <a:tblGrid>
                <a:gridCol w="3429000"/>
                <a:gridCol w="1676400"/>
                <a:gridCol w="1600200"/>
                <a:gridCol w="1524000"/>
              </a:tblGrid>
              <a:tr h="507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2021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2022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Обеспечение пожарной безопасности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134,0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134,0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134,0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73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Благоустройство и озеленение территории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1220,6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874,3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698,4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Управление имуществом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4. Развитие культуры и спорта Васильевского сельского поселения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3888,9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3140,4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3124,7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94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Энергосбережение и повышение энергетической эффективности на территории Васильевского 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130,0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90,0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90,0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Развитие муниципального управления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3476,4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3438,3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3391,0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Дорожная деятельность и безопасность дорожного движения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405,6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Непрограммное 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914,6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441,2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440,1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8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10200,1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8138,2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7898,2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398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Муниципальные программы</a:t>
            </a:r>
            <a:br>
              <a:rPr lang="ru-RU" dirty="0" smtClean="0"/>
            </a:br>
            <a:r>
              <a:rPr lang="ru-RU" sz="1400" dirty="0" smtClean="0"/>
              <a:t>(исполнение бюджета в разрезе муниципальных программ за 10 месяцев)</a:t>
            </a:r>
            <a:endParaRPr lang="ru-RU" dirty="0" smtClean="0"/>
          </a:p>
        </p:txBody>
      </p:sp>
      <p:graphicFrame>
        <p:nvGraphicFramePr>
          <p:cNvPr id="5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071000"/>
              </p:ext>
            </p:extLst>
          </p:nvPr>
        </p:nvGraphicFramePr>
        <p:xfrm>
          <a:off x="457200" y="1397000"/>
          <a:ext cx="8229600" cy="5491204"/>
        </p:xfrm>
        <a:graphic>
          <a:graphicData uri="http://schemas.openxmlformats.org/drawingml/2006/table">
            <a:tbl>
              <a:tblPr/>
              <a:tblGrid>
                <a:gridCol w="3429000"/>
                <a:gridCol w="1676400"/>
                <a:gridCol w="1600200"/>
                <a:gridCol w="1524000"/>
              </a:tblGrid>
              <a:tr h="507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план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2019факт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% 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Обеспечение пожарной безопасности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73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Благоустройство и озеленение территории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1331,6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1197,2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89,9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Управление имуществом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4. Развитие культуры и спорта Васильевского сельского поселения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3890,6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2932,9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94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Энергосбережение и повышение энергетической эффективности на территории Васильевского 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262,5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261,5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Развитие муниципального управления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3539,8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2699,4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Дорожная деятельность и безопасность дорожного движения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664,0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505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Непрограммное 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282,8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8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10252,5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7966,9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81000" y="228600"/>
            <a:ext cx="8316144" cy="108012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ктура расходов в рамках муниципальных программ Васильевского сельского поселения на 2020 год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10330"/>
              </p:ext>
            </p:extLst>
          </p:nvPr>
        </p:nvGraphicFramePr>
        <p:xfrm>
          <a:off x="416744" y="1308720"/>
          <a:ext cx="8329642" cy="5019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2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803824"/>
              </p:ext>
            </p:extLst>
          </p:nvPr>
        </p:nvGraphicFramePr>
        <p:xfrm>
          <a:off x="500034" y="2071677"/>
          <a:ext cx="5000660" cy="4419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1.Обеспечение мероприятий в области пожарной безопасности на территории Васильевского сельского поселения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i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Основной целью Программы являются  предупреждение гибели  людей,  детей,  учащихся  и персонала, сбережение материальных     ценностей    при    пожарах    в муниципальном  жилом  фонде,    в муниципальных учреждениях. </a:t>
                      </a:r>
                      <a:br>
                        <a:rPr lang="ru-RU" sz="1800" i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ru-RU" sz="1400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 — 134,0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 — 134,0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2022год — 134,0 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039258"/>
              </p:ext>
            </p:extLst>
          </p:nvPr>
        </p:nvGraphicFramePr>
        <p:xfrm>
          <a:off x="5572132" y="1214422"/>
          <a:ext cx="3214710" cy="526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2276872"/>
            <a:ext cx="1320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2020год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999" y="228600"/>
            <a:ext cx="7970519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Муниципальная программа «Обеспечение пожарной безопасности Васильевского сельского поселения»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8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57541"/>
              </p:ext>
            </p:extLst>
          </p:nvPr>
        </p:nvGraphicFramePr>
        <p:xfrm>
          <a:off x="457200" y="1600200"/>
          <a:ext cx="7272808" cy="32861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259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800" b="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первичных мер пожарной безопасности на территории Васильевского сельского поселения.</a:t>
                      </a:r>
                    </a:p>
                  </a:txBody>
                  <a:tcPr/>
                </a:tc>
              </a:tr>
              <a:tr h="2026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уровня общественной безопасности.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Уменьшение количества пожаров и смягчение возможных последствий, а также повышение безопасности населения и защищенности объектов инфраструктуры от пожаров.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156758"/>
              </p:ext>
            </p:extLst>
          </p:nvPr>
        </p:nvGraphicFramePr>
        <p:xfrm>
          <a:off x="571472" y="2071678"/>
          <a:ext cx="4357718" cy="38576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0519"/>
                <a:gridCol w="3007199"/>
              </a:tblGrid>
              <a:tr h="101010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Энергосбережение  и повышение Энергетической эффективности в Васильевском сельском поселении 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7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использования потребителями топливно-энергетических ресурсов за счет их рационального использования и сокращения потерь энергетических ресурсов путем реализации энергосберегающих мероприятий.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95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2020 – 130,0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2021-  90,0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2022 – 90,0 тыс.руб.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282535"/>
              </p:ext>
            </p:extLst>
          </p:nvPr>
        </p:nvGraphicFramePr>
        <p:xfrm>
          <a:off x="5143504" y="1295400"/>
          <a:ext cx="3500462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13035"/>
            <a:ext cx="7772400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Муниципальная программа «Энергосбережение и энергетическая эффективность на территории Васильевского сельского поселения»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79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14400" y="277813"/>
            <a:ext cx="8229600" cy="11398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 </a:t>
            </a:r>
            <a:endParaRPr lang="ru-RU" sz="25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 это форма образования и расходования денежных средств предназначенных для финансового обеспечения задач и функций местного самоуправления.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Принятие и исполнение бюджета Васильевского сельского поселения проводится путем проведения публичных слушаний в соответствии с: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Font typeface="Arial" charset="0"/>
              <a:buChar char="•"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Федеральным законом от 06.10.2003 № 131-ФЗ  «Об общих принципах организации местного самоуправления в Российской Федерации»;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 2" pitchFamily="18" charset="2"/>
              <a:buNone/>
              <a:defRPr/>
            </a:pP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Font typeface="Arial" charset="0"/>
              <a:buChar char="•"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Уставом Васильевского сельского поселения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7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95179"/>
              </p:ext>
            </p:extLst>
          </p:nvPr>
        </p:nvGraphicFramePr>
        <p:xfrm>
          <a:off x="457200" y="1600200"/>
          <a:ext cx="7272808" cy="38079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734899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Замена ламп накаливания на энергосберегающие, (поэтапная замена люминесцентных ламп, ламп ДРЛ,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ДНаТ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энергосберегающие, в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светодиодные).</a:t>
                      </a:r>
                      <a:endParaRPr lang="ru-RU" sz="16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Повышение энергетической эффективности    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при потреблении энергетических ресурсов в    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Васильевском сельском поселении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Улучшение качества жизни и благосостояния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населения Васильевского сельского поселения;</a:t>
                      </a:r>
                    </a:p>
                    <a:p>
                      <a:pPr marL="342900" indent="-342900" algn="l">
                        <a:buNone/>
                      </a:pPr>
                      <a:endParaRPr kumimoji="0"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358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286808" cy="914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Муниципальная программа Васильевского сельского поселения «Развитие муниципального управления»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825667"/>
              </p:ext>
            </p:extLst>
          </p:nvPr>
        </p:nvGraphicFramePr>
        <p:xfrm>
          <a:off x="571472" y="2000240"/>
          <a:ext cx="4857784" cy="35718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8760"/>
                <a:gridCol w="3429024"/>
              </a:tblGrid>
              <a:tr h="79424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 Развитие муниципального управления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04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Создание оптимальных условий для развития,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совершенствования и повышения эффективности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органов местного самоуправления.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 Обеспечение реализации органами местного самоуправления  государственных полномочий, установленных действующим законодательством.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1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2020 год  - 3476,4 тыс. 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2021 год – 3438,3 тыс. 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2022год – 3391,0  тыс. рублей.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0104530"/>
              </p:ext>
            </p:extLst>
          </p:nvPr>
        </p:nvGraphicFramePr>
        <p:xfrm>
          <a:off x="5436096" y="1219200"/>
          <a:ext cx="313643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7848600" y="228600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14381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Васильевского сельского поселения «Развитие культуры на территории Васильевского сельского поселения»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904685"/>
              </p:ext>
            </p:extLst>
          </p:nvPr>
        </p:nvGraphicFramePr>
        <p:xfrm>
          <a:off x="395536" y="1916832"/>
          <a:ext cx="5105158" cy="376514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99447"/>
                <a:gridCol w="3405711"/>
              </a:tblGrid>
              <a:tr h="94645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культурного досуга населения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на территории Васильевского сельского поселения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86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организации досуга и обеспечения жителей поселения услугами организаций культуры </a:t>
                      </a:r>
                    </a:p>
                  </a:txBody>
                  <a:tcPr/>
                </a:tc>
              </a:tr>
              <a:tr h="13982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2020 год  - 3888,9 тыс. рублей;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2021 год – 3140,4 тыс. рублей;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2022 год – 3124,7 тыс. рублей.;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110635"/>
              </p:ext>
            </p:extLst>
          </p:nvPr>
        </p:nvGraphicFramePr>
        <p:xfrm>
          <a:off x="5715008" y="1928802"/>
          <a:ext cx="2928958" cy="4548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0404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092318"/>
              </p:ext>
            </p:extLst>
          </p:nvPr>
        </p:nvGraphicFramePr>
        <p:xfrm>
          <a:off x="1043608" y="836713"/>
          <a:ext cx="7272808" cy="56886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294752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клубных формирований.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 клубных формированиях.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значимых культурно -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разных уровней.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выездных и выходных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конкурсов и фестивалей разного уровня.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Обеспечение доступа населения к культурным ценностям Васильевского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Рост качества услуг в сфере культуры.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Оживление театральной и концертной жизни Васильевского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- Увеличение доли одаренных детей, реализующих себя в творчестве.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- Рост числа участников и посетителей фестивалей, конкурсов, культурных проектов, социально значимых мероприятий.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092318"/>
              </p:ext>
            </p:extLst>
          </p:nvPr>
        </p:nvGraphicFramePr>
        <p:xfrm>
          <a:off x="1066800" y="838200"/>
          <a:ext cx="7272808" cy="56886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294752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клубных формирований.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 клубных формированиях.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значимых культурно -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разных уровней.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выездных и выходных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конкурсов и фестивалей разного уровня.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Обеспечение доступа населения к культурным ценностям Васильевского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Рост качества услуг в сфере культуры.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Оживление театральной и концертной жизни Васильевского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- Увеличение доли одаренных детей, реализующих себя в творчестве.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- Рост числа участников и посетителей фестивалей, конкурсов, культурных проектов, социально значимых мероприятий.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49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499851"/>
              </p:ext>
            </p:extLst>
          </p:nvPr>
        </p:nvGraphicFramePr>
        <p:xfrm>
          <a:off x="500034" y="2071677"/>
          <a:ext cx="5000660" cy="489949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обеспечение уличного освещения на территории Васильевского сельского поселения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 благоустройства и озеленения территории Васильевского сельского поселения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ритуальных услуг и содержание мест      захоронения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 ремонт питьевых колодцев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необходимых условий для обеспечения пожарной безопасности в сельском поселении;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существление мероприятий по защите населения и территории сельского поселения от чрезвычайных ситуаций природного и техногенного характера</a:t>
                      </a: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 — 1220,6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 — 874,3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— 698,4 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466534"/>
              </p:ext>
            </p:extLst>
          </p:nvPr>
        </p:nvGraphicFramePr>
        <p:xfrm>
          <a:off x="5535589" y="1603463"/>
          <a:ext cx="321471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2276872"/>
            <a:ext cx="140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 год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143000" y="611832"/>
          <a:ext cx="45719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1700" y="403134"/>
            <a:ext cx="7848599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Муниципальная программа «Благоустройство и озеленение территории Васильевского сельского поселения»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18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132767"/>
              </p:ext>
            </p:extLst>
          </p:nvPr>
        </p:nvGraphicFramePr>
        <p:xfrm>
          <a:off x="1000100" y="785794"/>
          <a:ext cx="7272808" cy="5090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259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проведение комплексной оценки территории  Васильевского сельского поселения на предмет определения уровня соответствия их современным требованиям по безопасности, эргономике и технического состояния территории, объектов инфраструктуры и благоустройства с учетом перспектив развития территории;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разработка плана мероприятий комплексного благоустройства территории Васильевского сельского поселения.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26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уровня внешнего благоустройства и санитарного содержания населенных пунктов Васильевского сельского поселения Шуйского муниципального района;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совершенствование эстетического вида Васильевского сельского поселения Шуйского муниципального района;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активизации работ по благоустройству территории поселения в границах населенных пунктов, строительству и реконструкции систем наружного освещения улиц населенных пунктов;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развитие и поддержка инициатив жителей населенных пунктов по благоустройству, санитарной очистке придомовых территорий;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повышение общего  уровня благоустройства поселения.</a:t>
                      </a:r>
                      <a:endParaRPr kumimoji="0"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029324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Муниципальный долг </a:t>
            </a:r>
            <a:r>
              <a:rPr lang="ru-RU" alt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Васильевского сельского поселения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457200" y="1600200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 smtClean="0">
                <a:latin typeface="Times New Roman" pitchFamily="18" charset="0"/>
              </a:rPr>
              <a:t>Предельный объем муниципального долга- 0,00 руб.</a:t>
            </a:r>
          </a:p>
          <a:p>
            <a:pPr algn="ctr"/>
            <a:r>
              <a:rPr lang="ru-RU" altLang="ru-RU" dirty="0" smtClean="0">
                <a:latin typeface="Times New Roman" pitchFamily="18" charset="0"/>
              </a:rPr>
              <a:t>Предельный объем расходов на обслуживание муниципального долга – 0,00 руб.</a:t>
            </a:r>
            <a:endParaRPr lang="ru-RU" alt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Получение информации по проекту бюджета </a:t>
            </a:r>
            <a:r>
              <a:rPr lang="ru-RU" alt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Васильевского сельского поселения</a:t>
            </a:r>
            <a:br>
              <a:rPr lang="ru-RU" alt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</a:b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304800" y="1600200"/>
            <a:ext cx="838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Граждане желающие получить более подробную информацию по проекту бюджета Васильевского сельского поселения на 2020 год и на плановый период 2021 и 2022годов могут обратится в администрацию к главе поселения (49351)34-183 или в финансовый отдел (49351)34-131, а также задать интересующие вопросы по проекту бюджета посредством официального сайта  поселения или электронной почты администрации.</a:t>
            </a:r>
            <a:endParaRPr lang="ru-RU" altLang="ru-RU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600" dirty="0" smtClean="0"/>
              <a:t>Контактная информация и обратная связь</a:t>
            </a: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457200" y="1600200"/>
            <a:ext cx="80010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>
                <a:latin typeface="Times New Roman" pitchFamily="18" charset="0"/>
              </a:rPr>
              <a:t>Администрация Васильевского сельского поселения</a:t>
            </a:r>
          </a:p>
          <a:p>
            <a:pPr algn="ctr"/>
            <a:endParaRPr lang="ru-RU" altLang="ru-RU" dirty="0">
              <a:latin typeface="Times New Roman" pitchFamily="18" charset="0"/>
            </a:endParaRPr>
          </a:p>
          <a:p>
            <a:pPr algn="ctr"/>
            <a:endParaRPr lang="ru-RU" altLang="ru-RU" dirty="0">
              <a:latin typeface="Times New Roman" pitchFamily="18" charset="0"/>
            </a:endParaRPr>
          </a:p>
          <a:p>
            <a:pPr algn="ctr"/>
            <a:r>
              <a:rPr lang="ru-RU" altLang="ru-RU" dirty="0">
                <a:latin typeface="Times New Roman" pitchFamily="18" charset="0"/>
              </a:rPr>
              <a:t>Адрес: 155926</a:t>
            </a:r>
            <a:r>
              <a:rPr lang="ru-RU" altLang="ru-RU" dirty="0" smtClean="0">
                <a:latin typeface="Times New Roman" pitchFamily="18" charset="0"/>
              </a:rPr>
              <a:t>, Ивановская </a:t>
            </a:r>
            <a:r>
              <a:rPr lang="ru-RU" altLang="ru-RU" dirty="0">
                <a:latin typeface="Times New Roman" pitchFamily="18" charset="0"/>
              </a:rPr>
              <a:t>область, Шуйский район, </a:t>
            </a:r>
            <a:r>
              <a:rPr lang="ru-RU" altLang="ru-RU" dirty="0" smtClean="0">
                <a:latin typeface="Times New Roman" pitchFamily="18" charset="0"/>
              </a:rPr>
              <a:t>          с. Васильевское</a:t>
            </a:r>
            <a:r>
              <a:rPr lang="ru-RU" altLang="ru-RU" dirty="0">
                <a:latin typeface="Times New Roman" pitchFamily="18" charset="0"/>
              </a:rPr>
              <a:t>, </a:t>
            </a:r>
            <a:r>
              <a:rPr lang="ru-RU" altLang="ru-RU" dirty="0" smtClean="0">
                <a:latin typeface="Times New Roman" pitchFamily="18" charset="0"/>
              </a:rPr>
              <a:t> ул. Советская</a:t>
            </a:r>
            <a:r>
              <a:rPr lang="ru-RU" altLang="ru-RU" dirty="0">
                <a:latin typeface="Times New Roman" pitchFamily="18" charset="0"/>
              </a:rPr>
              <a:t>, д.1</a:t>
            </a:r>
          </a:p>
          <a:p>
            <a:pPr algn="ctr"/>
            <a:r>
              <a:rPr lang="ru-RU" altLang="ru-RU" dirty="0">
                <a:latin typeface="Times New Roman" pitchFamily="18" charset="0"/>
              </a:rPr>
              <a:t>тел. (49351)31-131, факс (49351) 34-131</a:t>
            </a:r>
          </a:p>
          <a:p>
            <a:pPr algn="ctr"/>
            <a:r>
              <a:rPr lang="en-US" altLang="ru-RU" dirty="0">
                <a:latin typeface="Times New Roman" pitchFamily="18" charset="0"/>
              </a:rPr>
              <a:t>e-mail: </a:t>
            </a:r>
            <a:r>
              <a:rPr lang="en-US" u="sng" dirty="0">
                <a:hlinkClick r:id="rId3"/>
              </a:rPr>
              <a:t>wasiladmin@rambler.ru</a:t>
            </a:r>
            <a:endParaRPr lang="ru-RU" dirty="0"/>
          </a:p>
          <a:p>
            <a:pPr algn="ctr"/>
            <a:r>
              <a:rPr lang="ru-RU" altLang="ru-RU" dirty="0">
                <a:latin typeface="Times New Roman" pitchFamily="18" charset="0"/>
              </a:rPr>
              <a:t>График работы администрации:</a:t>
            </a:r>
          </a:p>
          <a:p>
            <a:pPr algn="ctr"/>
            <a:r>
              <a:rPr lang="ru-RU" altLang="ru-RU" dirty="0">
                <a:latin typeface="Times New Roman" pitchFamily="18" charset="0"/>
              </a:rPr>
              <a:t>с 8:00 до 17:00 перерыв на обед с 12:00 до </a:t>
            </a:r>
            <a:r>
              <a:rPr lang="ru-RU" altLang="ru-RU" dirty="0" smtClean="0">
                <a:latin typeface="Times New Roman" pitchFamily="18" charset="0"/>
              </a:rPr>
              <a:t>13:00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Сайт администрации: </a:t>
            </a:r>
            <a:r>
              <a:rPr lang="en-US" dirty="0" smtClean="0">
                <a:solidFill>
                  <a:schemeClr val="tx1"/>
                </a:solidFill>
              </a:rPr>
              <a:t>http: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wasil-admin.ru/documents/index.html</a:t>
            </a:r>
            <a:endParaRPr lang="ru-RU" dirty="0" smtClean="0"/>
          </a:p>
          <a:p>
            <a:pPr algn="ctr"/>
            <a:endParaRPr lang="ru-RU" altLang="ru-RU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1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tint val="66000"/>
                <a:satMod val="160000"/>
              </a:schemeClr>
            </a:gs>
            <a:gs pos="8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184150" cy="460375"/>
          </a:xfrm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120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12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12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130" name="Group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383529"/>
              </p:ext>
            </p:extLst>
          </p:nvPr>
        </p:nvGraphicFramePr>
        <p:xfrm>
          <a:off x="457200" y="533400"/>
          <a:ext cx="8229600" cy="58928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638800">
                <a:tc>
                  <a:txBody>
                    <a:bodyPr/>
                    <a:lstStyle/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ctr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Основные этапы составления проекта местного бюджета на очередной финансовый год и на плановый период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Подготовка и рассмотрение исходных данных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составления проекта местного бюджета на очередной финансовый год и на плановый период: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  До 1 октября текущего финансового года постановлением администрации одобряются (утверждаются) исходные данные для составления проекта местного бюджета: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-прогноз социально-экономического развития Васильевского сельского поселения на очередной финансовый год и на плановый период;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-основные направления бюджетной и налоговой политики Васильевского сельского поселения на очередной финансовый год и на плановый период;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-основные характеристики местного бюджета на очередной финансовый год и на плановый период;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-распределение бюджетных ассигнований на исполнение действующих обязательств по главным распорядителям средств местного бюджета и разделам классификации расходов бюджетов;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-распределение бюджетных ассигнований местного бюджета на исполнение вновь принимаемых обязательств;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-перечень приоритетных направлений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расходных обязательств. Исходные данные для составления проекта местного бюджета на очередной финансовый год и на плановый период представляются для рассмотрения и обсуждения в коллегию администрации поселения до 15 октября текущего финансового года.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и рассмотрение проекта местного бюджета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очередной финансовый год и на плановый период: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до 15 октября текущего финансового года рассматриваются и утверждаются: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программы, предлагаемые для реализации начиная с очередного финансового года (планового периода), а также изменения, вносимые в утвержденные муниципальные программы, решения об оценке эффективности реализации муниципальных программ;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	до 17 октября текущего финансового года до главных распорядителей средств местного бюджета доводятся предельные объемы расходов местного бюджета на очередной финансовый год и на плановый период;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	до 25 октября текущего финансового года исходя из предельных объемов расходов на очередной финансовый год и на плановый период главные распорядители средств местного бюджета планируют бюджетные ассигнования на очередной финансовый год и на плановый период;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г) до 15 ноября текущего финансового года проект решения Совета Васильевского сельского поселения   о местном  бюджете на очередной финансовый год и на плановый период представляется в Совет Васильевского сельского поселения.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2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9906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Основные направления бюджетной политики Васильевского поселения на 2020-2022 годы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04800" y="1268412"/>
            <a:ext cx="8686800" cy="51323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dirty="0" smtClean="0"/>
              <a:t>необходимость осуществления бюджетных расходов с учетом возможностей доходной базы бюджета;</a:t>
            </a:r>
          </a:p>
          <a:p>
            <a:r>
              <a:rPr lang="ru-RU" sz="1800" dirty="0" smtClean="0"/>
              <a:t>планирование бюджетных ассигнований исходя из необходимости безусловного исполнения действующих расходных обязательств, в первую очередь социально ориентированных;</a:t>
            </a:r>
          </a:p>
          <a:p>
            <a:r>
              <a:rPr lang="ru-RU" sz="1800" dirty="0" smtClean="0"/>
              <a:t>ограничение роста расходов бюджета поселения и минимизация кредиторской задолженности бюджета поселения;</a:t>
            </a:r>
          </a:p>
          <a:p>
            <a:r>
              <a:rPr lang="ru-RU" sz="1800" dirty="0" smtClean="0"/>
              <a:t>формирование муниципальных программ поселения, исходя из четко определенных долгосрочных целей социально-экономического развития поселения и индикаторов их достижения с одновременным обеспечением охвата муниципальными программами поселения максимально возможного числа направлений социально-экономического развития поселения и, соответственно, большей части бюджетных ассигнований;</a:t>
            </a:r>
          </a:p>
          <a:p>
            <a:r>
              <a:rPr lang="ru-RU" sz="1800" dirty="0" smtClean="0"/>
              <a:t>повышение эффективности бюджетных расходов, реализуемых в рамках муниципальных программ поселения, на основе оценки достигнутых результатов;</a:t>
            </a:r>
          </a:p>
          <a:p>
            <a:r>
              <a:rPr lang="ru-RU" sz="1800" dirty="0" smtClean="0"/>
              <a:t>содействие формированию местного бюджета в программном формате;</a:t>
            </a:r>
          </a:p>
          <a:p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5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Основные направления бюджетной политики Васильевского поселения на 2020-2022 годы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117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400" dirty="0" smtClean="0"/>
              <a:t>повышение эффективности бюджетных расходов в целом, в том числе</a:t>
            </a:r>
          </a:p>
          <a:p>
            <a:r>
              <a:rPr lang="ru-RU" sz="1400" dirty="0" smtClean="0"/>
              <a:t>за счет оптимизации закупок для обеспечения муниципальных нужд, бюджетной сети муниципальных учреждений поселения, численности муниципальных служащих и работников бюджетной сферы, введения единых подходов к определению нормативов затрат на оказание муниципальных услуг;</a:t>
            </a:r>
          </a:p>
          <a:p>
            <a:r>
              <a:rPr lang="ru-RU" sz="1400" dirty="0" smtClean="0"/>
              <a:t>дальнейшее совершенствование и проведение углубленного анализа нормативных затрат на оказание муниципальных услуг в целях выявления существенной дифференциации в стоимости однотипных муниципальных услуг и принятия мер по оптимизации затрат на их оказание;</a:t>
            </a:r>
          </a:p>
          <a:p>
            <a:r>
              <a:rPr lang="ru-RU" sz="1400" dirty="0" smtClean="0"/>
              <a:t>повышение ответственности главных распорядителей бюджетных средств за эффективность бюджетных расходов, повышение доступности и качества, предоставляемых населению муниципальных услуг;</a:t>
            </a:r>
          </a:p>
          <a:p>
            <a:r>
              <a:rPr lang="ru-RU" sz="1400" dirty="0" smtClean="0"/>
              <a:t>расширение принципа нуждаемости и адресности при предоставлении мер социальной поддержки отдельным категориям граждан;</a:t>
            </a:r>
          </a:p>
          <a:p>
            <a:r>
              <a:rPr lang="ru-RU" sz="1400" dirty="0" smtClean="0"/>
              <a:t>проведение структурных реформ в социальной сфере (изменений, направленных на повышение эффективности отраслей социальной сферы);</a:t>
            </a:r>
          </a:p>
          <a:p>
            <a:r>
              <a:rPr lang="ru-RU" sz="1400" dirty="0" smtClean="0"/>
              <a:t>расширение практики использования механизмов государственно­-частного партнерства, в том числе в социальной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показатели бюджета </a:t>
            </a:r>
            <a:r>
              <a:rPr lang="ru-RU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Васильевского </a:t>
            </a:r>
            <a:r>
              <a:rPr lang="ru-RU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на 2020-2022 годы</a:t>
            </a:r>
          </a:p>
        </p:txBody>
      </p:sp>
      <p:graphicFrame>
        <p:nvGraphicFramePr>
          <p:cNvPr id="6200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774625"/>
              </p:ext>
            </p:extLst>
          </p:nvPr>
        </p:nvGraphicFramePr>
        <p:xfrm>
          <a:off x="685800" y="1981200"/>
          <a:ext cx="7772400" cy="4257677"/>
        </p:xfrm>
        <a:graphic>
          <a:graphicData uri="http://schemas.openxmlformats.org/drawingml/2006/table">
            <a:tbl>
              <a:tblPr/>
              <a:tblGrid>
                <a:gridCol w="3079750"/>
                <a:gridCol w="1492250"/>
                <a:gridCol w="1733550"/>
                <a:gridCol w="1466850"/>
              </a:tblGrid>
              <a:tr h="5142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 год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10200,1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8138,2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7898,7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6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1661,2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1845,0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1846,6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1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8538,9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6293,2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6052,01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4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поселений на выравнивание бюджетной обеспеченности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7065,7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6092,0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5851,5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10200,1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8138,2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7898,7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6573514"/>
              </p:ext>
            </p:extLst>
          </p:nvPr>
        </p:nvGraphicFramePr>
        <p:xfrm>
          <a:off x="838200" y="1371600"/>
          <a:ext cx="7315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показатели доходов бюджета Васильевского сельского поселения на 2020-2022 годы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5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74016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381000"/>
            <a:ext cx="8229600" cy="68580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2020 год</a:t>
            </a:r>
          </a:p>
        </p:txBody>
      </p:sp>
    </p:spTree>
    <p:extLst>
      <p:ext uri="{BB962C8B-B14F-4D97-AF65-F5344CB8AC3E}">
        <p14:creationId xmlns:p14="http://schemas.microsoft.com/office/powerpoint/2010/main" val="230109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152400"/>
            <a:ext cx="8229600" cy="990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Объём налоговых и неналоговых доходов бюджета Васильевского сельского поселения на 2020-2022 годы</a:t>
            </a:r>
            <a:b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591348"/>
              </p:ext>
            </p:extLst>
          </p:nvPr>
        </p:nvGraphicFramePr>
        <p:xfrm>
          <a:off x="457200" y="1397000"/>
          <a:ext cx="8077200" cy="4318003"/>
        </p:xfrm>
        <a:graphic>
          <a:graphicData uri="http://schemas.openxmlformats.org/drawingml/2006/table">
            <a:tbl>
              <a:tblPr/>
              <a:tblGrid>
                <a:gridCol w="3429000"/>
                <a:gridCol w="1600200"/>
                <a:gridCol w="1600200"/>
                <a:gridCol w="14478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доходы физических лиц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18210102000010000110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совокупный доход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18210503000010000110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имущество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18210601030100000110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Земельный налог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18210606000000000110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2801</TotalTime>
  <Words>1966</Words>
  <Application>Microsoft Office PowerPoint</Application>
  <PresentationFormat>Экран (4:3)</PresentationFormat>
  <Paragraphs>405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Апекс</vt:lpstr>
      <vt:lpstr>Васильевское сельское поселение Шуйского муниципального района Ивановской области</vt:lpstr>
      <vt:lpstr>Бюджет муниципального образования  </vt:lpstr>
      <vt:lpstr> </vt:lpstr>
      <vt:lpstr>Основные направления бюджетной политики Васильевского поселения на 2020-2022 годы</vt:lpstr>
      <vt:lpstr>Основные направления бюджетной политики Васильевского поселения на 2020-2022 годы</vt:lpstr>
      <vt:lpstr>Основные показатели бюджета Васильевского сельского поселения на 2020-2022 годы</vt:lpstr>
      <vt:lpstr>Основные показатели доходов бюджета Васильевского сельского поселения на 2020-2022 годы</vt:lpstr>
      <vt:lpstr>Презентация PowerPoint</vt:lpstr>
      <vt:lpstr>Объём налоговых и неналоговых доходов бюджета Васильевского сельского поселения на 2020-2022 годы </vt:lpstr>
      <vt:lpstr>Объём безвозмездных поступлений в бюджет Васильевского сельского поселения                       на  2020-2022 годы</vt:lpstr>
      <vt:lpstr>Презентация PowerPoint</vt:lpstr>
      <vt:lpstr>Структура расходов бюджета Васильевского сельского поселения за период 2020-2022 годы</vt:lpstr>
      <vt:lpstr>Исполнение бюджета по расходам</vt:lpstr>
      <vt:lpstr>Муниципальные программы</vt:lpstr>
      <vt:lpstr>Муниципальные программы (исполнение бюджета в разрезе муниципальных программ за 10 месяцев)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Муниципальная программа Васильевского сельского поселения «Развитие муниципального управления»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долг Васильевского сельского поселения</vt:lpstr>
      <vt:lpstr>Получение информации по проекту бюджета Васильевского сельского поселения </vt:lpstr>
      <vt:lpstr>Контактная информация и обратная связь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DEPO</dc:creator>
  <cp:lastModifiedBy>Пользователь</cp:lastModifiedBy>
  <cp:revision>146</cp:revision>
  <cp:lastPrinted>2019-12-11T10:10:49Z</cp:lastPrinted>
  <dcterms:created xsi:type="dcterms:W3CDTF">2014-05-06T12:20:54Z</dcterms:created>
  <dcterms:modified xsi:type="dcterms:W3CDTF">2019-12-12T08:08:43Z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